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4"/>
  </p:sldMasterIdLst>
  <p:notesMasterIdLst>
    <p:notesMasterId r:id="rId26"/>
  </p:notesMasterIdLst>
  <p:sldIdLst>
    <p:sldId id="533" r:id="rId5"/>
    <p:sldId id="534" r:id="rId6"/>
    <p:sldId id="535" r:id="rId7"/>
    <p:sldId id="579" r:id="rId8"/>
    <p:sldId id="580" r:id="rId9"/>
    <p:sldId id="538" r:id="rId10"/>
    <p:sldId id="564" r:id="rId11"/>
    <p:sldId id="567" r:id="rId12"/>
    <p:sldId id="570" r:id="rId13"/>
    <p:sldId id="573" r:id="rId14"/>
    <p:sldId id="577" r:id="rId15"/>
    <p:sldId id="576" r:id="rId16"/>
    <p:sldId id="574" r:id="rId17"/>
    <p:sldId id="575" r:id="rId18"/>
    <p:sldId id="578" r:id="rId19"/>
    <p:sldId id="539" r:id="rId20"/>
    <p:sldId id="566" r:id="rId21"/>
    <p:sldId id="558" r:id="rId22"/>
    <p:sldId id="559" r:id="rId23"/>
    <p:sldId id="560" r:id="rId24"/>
    <p:sldId id="562" r:id="rId25"/>
  </p:sldIdLst>
  <p:sldSz cx="12192000" cy="6858000"/>
  <p:notesSz cx="6858000" cy="987266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2D617E-0D2C-7E4F-5026-56B59908A9B8}" name="Jørgen Nicolaisen" initials="JN" userId="S::jni@dbk.dk::6022ebe2-6fb7-407c-b7dd-bf53b887cf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6666"/>
    <a:srgbClr val="2F9768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EABF61-1215-0CA6-569A-8404FEAC6867}" v="23" dt="2024-06-07T08:08:50.225"/>
    <p1510:client id="{4A84461B-D309-4F08-8E7F-9D1C01AFABB3}" v="2" dt="2024-06-07T08:18:57.934"/>
    <p1510:client id="{F2F1CEAA-FFA2-4B0D-803C-F876AEF5D4BA}" v="18" dt="2024-06-07T06:24:5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llemlayou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yst layou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yst layout 1 - Markerin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llemlayout 1 - Marker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llemlayout 3 - Marker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48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4473F-295A-4C40-A6E2-7E4D28AF563F}" type="datetimeFigureOut">
              <a:rPr lang="da-DK" smtClean="0"/>
              <a:t>07-06-2024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751388"/>
            <a:ext cx="5486400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9377363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0438A-C1D8-4EAE-A8A0-D423FE6609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0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0438A-C1D8-4EAE-A8A0-D423FE660980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9031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0438A-C1D8-4EAE-A8A0-D423FE660980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499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0438A-C1D8-4EAE-A8A0-D423FE660980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4002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0438A-C1D8-4EAE-A8A0-D423FE660980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3845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0438A-C1D8-4EAE-A8A0-D423FE660980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0132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0438A-C1D8-4EAE-A8A0-D423FE660980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82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10316095" y="0"/>
            <a:ext cx="187591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742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6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ea typeface="+mn-ea"/>
              <a:cs typeface="+mn-cs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4B05AB5-FE0C-428B-BC66-EC1BBBB76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165601" y="-88400"/>
            <a:ext cx="12425490" cy="6977822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DB38737F-3B13-03A9-A897-FA688F313C00}"/>
              </a:ext>
            </a:extLst>
          </p:cNvPr>
          <p:cNvSpPr/>
          <p:nvPr userDrawn="1"/>
        </p:nvSpPr>
        <p:spPr>
          <a:xfrm>
            <a:off x="8259889" y="-88400"/>
            <a:ext cx="3932111" cy="706185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703751" y="4397694"/>
            <a:ext cx="3044385" cy="60762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601">
                <a:solidFill>
                  <a:srgbClr val="FFFFFF"/>
                </a:solidFill>
              </a:defRPr>
            </a:lvl1pPr>
            <a:lvl2pPr marL="609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703752" y="2957779"/>
            <a:ext cx="3044385" cy="969495"/>
          </a:xfrm>
        </p:spPr>
        <p:txBody>
          <a:bodyPr lIns="0" tIns="0" rIns="0" bIns="0" anchor="t" anchorCtr="0">
            <a:normAutofit/>
          </a:bodyPr>
          <a:lstStyle>
            <a:lvl1pPr algn="l">
              <a:defRPr sz="2667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</a:p>
        </p:txBody>
      </p:sp>
    </p:spTree>
    <p:extLst>
      <p:ext uri="{BB962C8B-B14F-4D97-AF65-F5344CB8AC3E}">
        <p14:creationId xmlns:p14="http://schemas.microsoft.com/office/powerpoint/2010/main" val="28605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(2 Columns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indhold 3"/>
          <p:cNvSpPr>
            <a:spLocks noGrp="1"/>
          </p:cNvSpPr>
          <p:nvPr>
            <p:ph sz="quarter" idx="13"/>
          </p:nvPr>
        </p:nvSpPr>
        <p:spPr>
          <a:xfrm>
            <a:off x="6240694" y="2047151"/>
            <a:ext cx="5438769" cy="3748088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indhold 3"/>
          <p:cNvSpPr>
            <a:spLocks noGrp="1"/>
          </p:cNvSpPr>
          <p:nvPr>
            <p:ph sz="quarter" idx="14"/>
          </p:nvPr>
        </p:nvSpPr>
        <p:spPr>
          <a:xfrm>
            <a:off x="505884" y="2047151"/>
            <a:ext cx="5438769" cy="3748088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19E065DB-9F0B-414F-B0D5-7F0F62A42653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dsholder til diasnummer 5">
            <a:extLst>
              <a:ext uri="{FF2B5EF4-FFF2-40B4-BE49-F238E27FC236}">
                <a16:creationId xmlns:a16="http://schemas.microsoft.com/office/drawing/2014/main" id="{90331961-96D7-4470-B7BD-4DD8DB123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FFFFFF"/>
                </a:solidFill>
              </a:rPr>
              <a:pPr defTabSz="474287"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90526C1-C63B-46E9-B4EF-372B025300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5" y="923760"/>
            <a:ext cx="11172629" cy="505232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Nunito Sans" panose="00000500000000000000" pitchFamily="2" charset="0"/>
                <a:cs typeface="Helvetica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6F1B11EE-9751-504C-9F74-A17C82574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5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um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indhold 3"/>
          <p:cNvSpPr>
            <a:spLocks noGrp="1"/>
          </p:cNvSpPr>
          <p:nvPr>
            <p:ph sz="quarter" idx="13"/>
          </p:nvPr>
        </p:nvSpPr>
        <p:spPr>
          <a:xfrm>
            <a:off x="6240694" y="1536795"/>
            <a:ext cx="5438769" cy="1950683"/>
          </a:xfrm>
        </p:spPr>
        <p:txBody>
          <a:bodyPr lIns="0" tIns="0" rIns="0" bIns="0"/>
          <a:lstStyle>
            <a:lvl1pPr>
              <a:defRPr>
                <a:latin typeface="Nunito Sans" panose="00000500000000000000" pitchFamily="2" charset="0"/>
              </a:defRPr>
            </a:lvl1pPr>
            <a:lvl2pPr>
              <a:defRPr>
                <a:latin typeface="Nunito Sans" panose="00000500000000000000" pitchFamily="2" charset="0"/>
              </a:defRPr>
            </a:lvl2pPr>
            <a:lvl3pPr>
              <a:defRPr>
                <a:latin typeface="Nunito Sans" panose="00000500000000000000" pitchFamily="2" charset="0"/>
              </a:defRPr>
            </a:lvl3pPr>
            <a:lvl4pPr>
              <a:defRPr>
                <a:latin typeface="Nunito Sans" panose="00000500000000000000" pitchFamily="2" charset="0"/>
              </a:defRPr>
            </a:lvl4pPr>
            <a:lvl5pPr>
              <a:defRPr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indhold 3"/>
          <p:cNvSpPr>
            <a:spLocks noGrp="1"/>
          </p:cNvSpPr>
          <p:nvPr>
            <p:ph sz="quarter" idx="14"/>
          </p:nvPr>
        </p:nvSpPr>
        <p:spPr>
          <a:xfrm>
            <a:off x="505884" y="1536795"/>
            <a:ext cx="5438769" cy="1950685"/>
          </a:xfrm>
        </p:spPr>
        <p:txBody>
          <a:bodyPr lIns="0" tIns="0" rIns="0" bIns="0"/>
          <a:lstStyle>
            <a:lvl1pPr>
              <a:defRPr>
                <a:latin typeface="Nunito Sans" panose="00000500000000000000" pitchFamily="2" charset="0"/>
              </a:defRPr>
            </a:lvl1pPr>
            <a:lvl2pPr>
              <a:defRPr>
                <a:latin typeface="Nunito Sans" panose="00000500000000000000" pitchFamily="2" charset="0"/>
              </a:defRPr>
            </a:lvl2pPr>
            <a:lvl3pPr>
              <a:defRPr>
                <a:latin typeface="Nunito Sans" panose="00000500000000000000" pitchFamily="2" charset="0"/>
              </a:defRPr>
            </a:lvl3pPr>
            <a:lvl4pPr>
              <a:defRPr>
                <a:latin typeface="Nunito Sans" panose="00000500000000000000" pitchFamily="2" charset="0"/>
              </a:defRPr>
            </a:lvl4pPr>
            <a:lvl5pPr>
              <a:defRPr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720FBD56-6339-4DE3-9F98-D646ED2EAC8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0694" y="3766215"/>
            <a:ext cx="5438769" cy="1950683"/>
          </a:xfrm>
        </p:spPr>
        <p:txBody>
          <a:bodyPr lIns="0" tIns="0" rIns="0" bIns="0"/>
          <a:lstStyle>
            <a:lvl1pPr>
              <a:defRPr>
                <a:latin typeface="Nunito Sans" panose="00000500000000000000" pitchFamily="2" charset="0"/>
              </a:defRPr>
            </a:lvl1pPr>
            <a:lvl2pPr>
              <a:defRPr>
                <a:latin typeface="Nunito Sans" panose="00000500000000000000" pitchFamily="2" charset="0"/>
              </a:defRPr>
            </a:lvl2pPr>
            <a:lvl3pPr>
              <a:defRPr>
                <a:latin typeface="Nunito Sans" panose="00000500000000000000" pitchFamily="2" charset="0"/>
              </a:defRPr>
            </a:lvl3pPr>
            <a:lvl4pPr>
              <a:defRPr>
                <a:latin typeface="Nunito Sans" panose="00000500000000000000" pitchFamily="2" charset="0"/>
              </a:defRPr>
            </a:lvl4pPr>
            <a:lvl5pPr>
              <a:defRPr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F4A36A70-74EA-4F59-A612-4332EB5415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5884" y="3766215"/>
            <a:ext cx="5438769" cy="1950685"/>
          </a:xfrm>
        </p:spPr>
        <p:txBody>
          <a:bodyPr lIns="0" tIns="0" rIns="0" bIns="0"/>
          <a:lstStyle>
            <a:lvl1pPr>
              <a:defRPr>
                <a:latin typeface="Nunito Sans" panose="00000500000000000000" pitchFamily="2" charset="0"/>
              </a:defRPr>
            </a:lvl1pPr>
            <a:lvl2pPr>
              <a:defRPr>
                <a:latin typeface="Nunito Sans" panose="00000500000000000000" pitchFamily="2" charset="0"/>
              </a:defRPr>
            </a:lvl2pPr>
            <a:lvl3pPr>
              <a:defRPr>
                <a:latin typeface="Nunito Sans" panose="00000500000000000000" pitchFamily="2" charset="0"/>
              </a:defRPr>
            </a:lvl3pPr>
            <a:lvl4pPr>
              <a:defRPr>
                <a:latin typeface="Nunito Sans" panose="00000500000000000000" pitchFamily="2" charset="0"/>
              </a:defRPr>
            </a:lvl4pPr>
            <a:lvl5pPr>
              <a:defRPr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0C5A9C13-71FE-4CF9-B74E-CB72F585ADDD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diasnummer 5">
            <a:extLst>
              <a:ext uri="{FF2B5EF4-FFF2-40B4-BE49-F238E27FC236}">
                <a16:creationId xmlns:a16="http://schemas.microsoft.com/office/drawing/2014/main" id="{8F9885CC-F325-4818-AD19-8944B9A3D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‹nr.›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44F01D5-3F97-40AF-9AD8-66D944A22E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5" y="923760"/>
            <a:ext cx="11172629" cy="505232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Nunito Sans" panose="00000500000000000000" pitchFamily="2" charset="0"/>
                <a:cs typeface="Helvetica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15FF4613-7C73-A18C-BA58-E009B68134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3 Colum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505884" y="3863444"/>
            <a:ext cx="3426872" cy="1899505"/>
          </a:xfrm>
        </p:spPr>
        <p:txBody>
          <a:bodyPr lIns="0" tIns="0" rIns="0" bIns="0" numCol="1" spcCol="360000" anchor="t" anchorCtr="0">
            <a:noAutofit/>
          </a:bodyPr>
          <a:lstStyle>
            <a:lvl1pPr marL="228593" indent="-228593" algn="l">
              <a:lnSpc>
                <a:spcPct val="110000"/>
              </a:lnSpc>
              <a:buFont typeface="Arial"/>
              <a:buChar char="•"/>
              <a:defRPr sz="1601"/>
            </a:lvl1pPr>
            <a:lvl2pPr marL="838174" indent="-228593" algn="l">
              <a:lnSpc>
                <a:spcPct val="110000"/>
              </a:lnSpc>
              <a:buFont typeface="Arial"/>
              <a:buChar char="•"/>
              <a:defRPr sz="1601"/>
            </a:lvl2pPr>
            <a:lvl3pPr marL="1447753" indent="-228593" algn="l">
              <a:lnSpc>
                <a:spcPct val="110000"/>
              </a:lnSpc>
              <a:buFont typeface="Arial"/>
              <a:buChar char="•"/>
              <a:defRPr sz="1601"/>
            </a:lvl3pPr>
            <a:lvl4pPr marL="2057333" indent="-228593" algn="l">
              <a:lnSpc>
                <a:spcPct val="110000"/>
              </a:lnSpc>
              <a:buFont typeface="Arial"/>
              <a:buChar char="•"/>
              <a:defRPr sz="1601"/>
            </a:lvl4pPr>
            <a:lvl5pPr marL="2666912" indent="-228593" algn="l">
              <a:lnSpc>
                <a:spcPct val="110000"/>
              </a:lnSpc>
              <a:buFont typeface="Arial"/>
              <a:buChar char="•"/>
              <a:defRPr sz="1601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4376924" y="3863444"/>
            <a:ext cx="3426872" cy="1899505"/>
          </a:xfrm>
        </p:spPr>
        <p:txBody>
          <a:bodyPr lIns="0" tIns="0" rIns="0" bIns="0" numCol="1" spcCol="360000" anchor="t" anchorCtr="0">
            <a:noAutofit/>
          </a:bodyPr>
          <a:lstStyle>
            <a:lvl1pPr marL="228593" indent="-228593" algn="l">
              <a:lnSpc>
                <a:spcPct val="110000"/>
              </a:lnSpc>
              <a:buFont typeface="Arial"/>
              <a:buChar char="•"/>
              <a:defRPr sz="1601"/>
            </a:lvl1pPr>
            <a:lvl2pPr marL="838174" indent="-228593" algn="l">
              <a:lnSpc>
                <a:spcPct val="110000"/>
              </a:lnSpc>
              <a:buFont typeface="Arial"/>
              <a:buChar char="•"/>
              <a:defRPr sz="1601"/>
            </a:lvl2pPr>
            <a:lvl3pPr marL="1447753" indent="-228593" algn="l">
              <a:lnSpc>
                <a:spcPct val="110000"/>
              </a:lnSpc>
              <a:buFont typeface="Arial"/>
              <a:buChar char="•"/>
              <a:defRPr sz="1601"/>
            </a:lvl3pPr>
            <a:lvl4pPr marL="2057333" indent="-228593" algn="l">
              <a:lnSpc>
                <a:spcPct val="110000"/>
              </a:lnSpc>
              <a:buFont typeface="Arial"/>
              <a:buChar char="•"/>
              <a:defRPr sz="1601"/>
            </a:lvl4pPr>
            <a:lvl5pPr marL="2666912" indent="-228593" algn="l">
              <a:lnSpc>
                <a:spcPct val="110000"/>
              </a:lnSpc>
              <a:buFont typeface="Arial"/>
              <a:buChar char="•"/>
              <a:defRPr sz="1601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4"/>
          </p:nvPr>
        </p:nvSpPr>
        <p:spPr>
          <a:xfrm>
            <a:off x="8247964" y="3863444"/>
            <a:ext cx="3426872" cy="1899505"/>
          </a:xfrm>
        </p:spPr>
        <p:txBody>
          <a:bodyPr lIns="0" tIns="0" rIns="0" bIns="0" numCol="1" spcCol="360000" anchor="t" anchorCtr="0">
            <a:noAutofit/>
          </a:bodyPr>
          <a:lstStyle>
            <a:lvl1pPr marL="228593" indent="-228593" algn="l">
              <a:lnSpc>
                <a:spcPct val="110000"/>
              </a:lnSpc>
              <a:buFont typeface="Arial"/>
              <a:buChar char="•"/>
              <a:defRPr sz="1601"/>
            </a:lvl1pPr>
            <a:lvl2pPr marL="838174" indent="-228593" algn="l">
              <a:lnSpc>
                <a:spcPct val="110000"/>
              </a:lnSpc>
              <a:buFont typeface="Arial"/>
              <a:buChar char="•"/>
              <a:defRPr sz="1601"/>
            </a:lvl2pPr>
            <a:lvl3pPr marL="1447753" indent="-228593" algn="l">
              <a:lnSpc>
                <a:spcPct val="110000"/>
              </a:lnSpc>
              <a:buFont typeface="Arial"/>
              <a:buChar char="•"/>
              <a:defRPr sz="1601"/>
            </a:lvl3pPr>
            <a:lvl4pPr marL="2057333" indent="-228593" algn="l">
              <a:lnSpc>
                <a:spcPct val="110000"/>
              </a:lnSpc>
              <a:buFont typeface="Arial"/>
              <a:buChar char="•"/>
              <a:defRPr sz="1601"/>
            </a:lvl4pPr>
            <a:lvl5pPr marL="2666912" indent="-228593" algn="l">
              <a:lnSpc>
                <a:spcPct val="110000"/>
              </a:lnSpc>
              <a:buFont typeface="Arial"/>
              <a:buChar char="•"/>
              <a:defRPr sz="1601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3" name="Pladsholder til indhold 3"/>
          <p:cNvSpPr>
            <a:spLocks noGrp="1"/>
          </p:cNvSpPr>
          <p:nvPr>
            <p:ph sz="quarter" idx="18"/>
          </p:nvPr>
        </p:nvSpPr>
        <p:spPr>
          <a:xfrm>
            <a:off x="505883" y="2047152"/>
            <a:ext cx="3426884" cy="1640037"/>
          </a:xfrm>
        </p:spPr>
        <p:txBody>
          <a:bodyPr>
            <a:noAutofit/>
          </a:bodyPr>
          <a:lstStyle>
            <a:lvl1pPr>
              <a:defRPr sz="1601"/>
            </a:lvl1pPr>
            <a:lvl2pPr>
              <a:defRPr sz="1601"/>
            </a:lvl2pPr>
            <a:lvl3pPr>
              <a:defRPr sz="1601"/>
            </a:lvl3pPr>
            <a:lvl4pPr>
              <a:defRPr sz="1601"/>
            </a:lvl4pPr>
            <a:lvl5pPr>
              <a:defRPr sz="1601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5" name="Pladsholder til indhold 3"/>
          <p:cNvSpPr>
            <a:spLocks noGrp="1"/>
          </p:cNvSpPr>
          <p:nvPr>
            <p:ph sz="quarter" idx="19"/>
          </p:nvPr>
        </p:nvSpPr>
        <p:spPr>
          <a:xfrm>
            <a:off x="4367637" y="2047152"/>
            <a:ext cx="3426884" cy="1640037"/>
          </a:xfrm>
        </p:spPr>
        <p:txBody>
          <a:bodyPr>
            <a:noAutofit/>
          </a:bodyPr>
          <a:lstStyle>
            <a:lvl1pPr>
              <a:defRPr sz="1601"/>
            </a:lvl1pPr>
            <a:lvl2pPr>
              <a:defRPr sz="1601"/>
            </a:lvl2pPr>
            <a:lvl3pPr>
              <a:defRPr sz="1601"/>
            </a:lvl3pPr>
            <a:lvl4pPr>
              <a:defRPr sz="1601"/>
            </a:lvl4pPr>
            <a:lvl5pPr>
              <a:defRPr sz="1601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7" name="Pladsholder til indhold 3"/>
          <p:cNvSpPr>
            <a:spLocks noGrp="1"/>
          </p:cNvSpPr>
          <p:nvPr>
            <p:ph sz="quarter" idx="20"/>
          </p:nvPr>
        </p:nvSpPr>
        <p:spPr>
          <a:xfrm>
            <a:off x="8247954" y="2047152"/>
            <a:ext cx="3426884" cy="1640037"/>
          </a:xfrm>
        </p:spPr>
        <p:txBody>
          <a:bodyPr>
            <a:noAutofit/>
          </a:bodyPr>
          <a:lstStyle>
            <a:lvl1pPr>
              <a:defRPr sz="1601"/>
            </a:lvl1pPr>
            <a:lvl2pPr>
              <a:defRPr sz="1601"/>
            </a:lvl2pPr>
            <a:lvl3pPr>
              <a:defRPr sz="1601"/>
            </a:lvl3pPr>
            <a:lvl4pPr>
              <a:defRPr sz="1601"/>
            </a:lvl4pPr>
            <a:lvl5pPr>
              <a:defRPr sz="1601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F38AF112-8931-4242-BB52-5D32FE66952C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ladsholder til diasnummer 5">
            <a:extLst>
              <a:ext uri="{FF2B5EF4-FFF2-40B4-BE49-F238E27FC236}">
                <a16:creationId xmlns:a16="http://schemas.microsoft.com/office/drawing/2014/main" id="{A0A84357-CB0A-4939-9999-85694F447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‹nr.›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DBB903A3-71B6-4A95-8721-06FC7C6EA1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5" y="923760"/>
            <a:ext cx="11172629" cy="505232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Nunito Sans" panose="00000500000000000000" pitchFamily="2" charset="0"/>
                <a:cs typeface="Helvetica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4CBD2B49-228A-32D7-1971-E0CAABFFB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3 Colum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Lige forbindelse 13"/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dsholder til diasnummer 5">
            <a:extLst>
              <a:ext uri="{FF2B5EF4-FFF2-40B4-BE49-F238E27FC236}">
                <a16:creationId xmlns:a16="http://schemas.microsoft.com/office/drawing/2014/main" id="{596A1467-2E72-4200-8B8A-6749ABCEA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‹nr.›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990A790-6859-4920-A1FA-DF918D29FC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5" y="923760"/>
            <a:ext cx="11172629" cy="505232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Nunito Sans" panose="00000500000000000000" pitchFamily="2" charset="0"/>
                <a:cs typeface="Helvetica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D8B28DC8-BEAD-94DD-81FD-0CD67C81E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5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51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(3 Columns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FFFFFF"/>
                </a:solidFill>
              </a:rPr>
              <a:pPr defTabSz="474287"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ctrTitle" hasCustomPrompt="1"/>
          </p:nvPr>
        </p:nvSpPr>
        <p:spPr>
          <a:xfrm>
            <a:off x="506835" y="923760"/>
            <a:ext cx="11172629" cy="505232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Nunito Sans" panose="00000500000000000000" pitchFamily="2" charset="0"/>
                <a:cs typeface="Helvetica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B5316D20-5201-4452-A182-140BBD034CCF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AF3B4DCC-B19B-B7F6-1B81-BD8CF8447F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29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51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(3 Columns)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14D00FA8-7C24-4ACC-9A54-B9C3E1045A0A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22DCE286-F19C-477B-A255-6C2CBE0CBAE6}"/>
              </a:ext>
            </a:extLst>
          </p:cNvPr>
          <p:cNvSpPr txBox="1">
            <a:spLocks/>
          </p:cNvSpPr>
          <p:nvPr userDrawn="1"/>
        </p:nvSpPr>
        <p:spPr>
          <a:xfrm>
            <a:off x="506835" y="923760"/>
            <a:ext cx="11172629" cy="5052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96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Nunito Sans" panose="00000500000000000000" pitchFamily="2" charset="0"/>
                <a:ea typeface="+mj-ea"/>
                <a:cs typeface="Helvetica"/>
              </a:defRPr>
            </a:lvl1pPr>
          </a:lstStyle>
          <a:p>
            <a:pPr marL="0" marR="0" lvl="0" indent="0" algn="l" defTabSz="6095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>
                <a:ln>
                  <a:noFill/>
                </a:ln>
                <a:solidFill>
                  <a:srgbClr val="20304D"/>
                </a:solidFill>
                <a:effectLst/>
                <a:uLnTx/>
                <a:uFillTx/>
                <a:latin typeface="Nunito Sans" panose="00000500000000000000" pitchFamily="2" charset="0"/>
                <a:ea typeface="+mj-ea"/>
                <a:cs typeface="Helvetica"/>
              </a:rPr>
              <a:t>Klik for at redigere i masteren</a:t>
            </a:r>
          </a:p>
        </p:txBody>
      </p:sp>
      <p:sp>
        <p:nvSpPr>
          <p:cNvPr id="8" name="Pladsholder til diasnummer 5">
            <a:extLst>
              <a:ext uri="{FF2B5EF4-FFF2-40B4-BE49-F238E27FC236}">
                <a16:creationId xmlns:a16="http://schemas.microsoft.com/office/drawing/2014/main" id="{3C5ACEF5-0775-479A-9002-41D896609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‹nr.›</a:t>
            </a:fld>
            <a:endParaRPr lang="da-DK">
              <a:solidFill>
                <a:srgbClr val="20304D"/>
              </a:solidFill>
            </a:endParaRP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F931D0BF-7525-2E7F-F498-F24E8034BE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19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(A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697159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F62172E-8C28-4A60-BDA9-DB1150041598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800011BE-BBC5-4CD6-A9C7-A673DA83B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FFFFFF"/>
                </a:solidFill>
              </a:rPr>
              <a:pPr defTabSz="474287"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4" name="Billede 3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2959FD57-B880-2852-5783-DFDA36468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697159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C32B61ED-BBB6-4D77-82E8-DA06F1D59419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0B6D6C65-8DAE-4E4D-BA54-C9A7C45AA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FFFFFF"/>
                </a:solidFill>
              </a:rPr>
              <a:pPr defTabSz="474287"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85943BE-AD96-42D6-B668-EEEC08267F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1101" y="1"/>
            <a:ext cx="2120900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18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(C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697159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A64B116F-20C5-478F-ACCF-908E095F5A9D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87A376FB-53D4-476C-873B-581E0D789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FFFFFF"/>
                </a:solidFill>
              </a:rPr>
              <a:pPr defTabSz="474287"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4" name="Billede 3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BDE8F734-ABBD-EEFF-CD01-F34BB1EDB7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25E098EB-4626-42EE-A87B-51F02A215B2C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343BE173-32AD-4D7A-8A90-40DF65F94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‹nr.›</a:t>
            </a:fld>
            <a:endParaRPr lang="da-DK">
              <a:solidFill>
                <a:srgbClr val="20304D"/>
              </a:solidFill>
            </a:endParaRP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EE36D4FB-D119-A4E2-A80B-C3AC3849DE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1" y="0"/>
            <a:ext cx="2048993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742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6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ea typeface="+mn-ea"/>
              <a:cs typeface="+mn-cs"/>
            </a:endParaRP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7CD6612-4EC9-44DB-A764-6A5C944F6B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72988" y="1262434"/>
            <a:ext cx="9212177" cy="453092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Billede 5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13898555-8E4E-6791-5266-743DBFDD2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385" y="134214"/>
            <a:ext cx="1476257" cy="43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3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83E1E2C2-2224-41FC-AB93-3C613D72319B}"/>
              </a:ext>
            </a:extLst>
          </p:cNvPr>
          <p:cNvSpPr txBox="1"/>
          <p:nvPr userDrawn="1"/>
        </p:nvSpPr>
        <p:spPr>
          <a:xfrm>
            <a:off x="5067243" y="2828835"/>
            <a:ext cx="16914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7200">
                <a:solidFill>
                  <a:schemeClr val="bg1"/>
                </a:solidFill>
              </a:rPr>
              <a:t>Tak</a:t>
            </a:r>
          </a:p>
        </p:txBody>
      </p:sp>
      <p:pic>
        <p:nvPicPr>
          <p:cNvPr id="2" name="Billede 1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30EE6507-551D-46CE-355A-91F9E96C4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8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7901934" y="0"/>
            <a:ext cx="429007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742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6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35262" y="3400511"/>
            <a:ext cx="3044385" cy="969495"/>
          </a:xfrm>
        </p:spPr>
        <p:txBody>
          <a:bodyPr lIns="0" tIns="0" rIns="0" bIns="0" anchor="t" anchorCtr="0">
            <a:normAutofit/>
          </a:bodyPr>
          <a:lstStyle>
            <a:lvl1pPr algn="l">
              <a:defRPr sz="2667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435264" y="4786600"/>
            <a:ext cx="3044385" cy="60762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601">
                <a:solidFill>
                  <a:srgbClr val="FFFFFF"/>
                </a:solidFill>
              </a:defRPr>
            </a:lvl1pPr>
            <a:lvl2pPr marL="609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5" name="Billede 4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09D53698-B664-680F-565E-5F8065449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385" y="134214"/>
            <a:ext cx="1476257" cy="43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0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+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C81CF6F-4712-4A13-57B6-74EB61D27C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89690" y="0"/>
            <a:ext cx="9158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 userDrawn="1"/>
        </p:nvSpPr>
        <p:spPr>
          <a:xfrm>
            <a:off x="7901927" y="-18472"/>
            <a:ext cx="4290073" cy="695498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742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6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ea typeface="+mn-ea"/>
              <a:cs typeface="+mn-cs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435264" y="4786600"/>
            <a:ext cx="3044385" cy="60762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601">
                <a:solidFill>
                  <a:srgbClr val="FFFFFF"/>
                </a:solidFill>
              </a:defRPr>
            </a:lvl1pPr>
            <a:lvl2pPr marL="609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35262" y="3400511"/>
            <a:ext cx="3044385" cy="969495"/>
          </a:xfrm>
        </p:spPr>
        <p:txBody>
          <a:bodyPr lIns="0" tIns="0" rIns="0" bIns="0" anchor="t" anchorCtr="0">
            <a:normAutofit/>
          </a:bodyPr>
          <a:lstStyle>
            <a:lvl1pPr algn="l">
              <a:defRPr sz="2667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pic>
        <p:nvPicPr>
          <p:cNvPr id="5" name="Billede 4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09D53698-B664-680F-565E-5F8065449A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solidFill>
                  <a:srgbClr val="FFFFFF"/>
                </a:solidFill>
              </a:defRPr>
            </a:lvl1pPr>
            <a:lvl2pPr marL="609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5" name="Billede 4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C6326192-CFAE-E2EB-165E-D776D45C45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Lige forbindelse 12"/>
          <p:cNvCxnSpPr/>
          <p:nvPr userDrawn="1"/>
        </p:nvCxnSpPr>
        <p:spPr>
          <a:xfrm>
            <a:off x="506841" y="2599496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06841" y="3119431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 userDrawn="1"/>
        </p:nvCxnSpPr>
        <p:spPr>
          <a:xfrm>
            <a:off x="506841" y="3639367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506841" y="4159300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/>
          <p:cNvCxnSpPr/>
          <p:nvPr userDrawn="1"/>
        </p:nvCxnSpPr>
        <p:spPr>
          <a:xfrm>
            <a:off x="506841" y="4679236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/>
          <p:cNvCxnSpPr/>
          <p:nvPr userDrawn="1"/>
        </p:nvCxnSpPr>
        <p:spPr>
          <a:xfrm>
            <a:off x="506841" y="5199171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ladsholder til indhold 3"/>
          <p:cNvSpPr>
            <a:spLocks noGrp="1"/>
          </p:cNvSpPr>
          <p:nvPr>
            <p:ph sz="quarter" idx="13" hasCustomPrompt="1"/>
          </p:nvPr>
        </p:nvSpPr>
        <p:spPr>
          <a:xfrm>
            <a:off x="505885" y="2095919"/>
            <a:ext cx="5213505" cy="374808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609579" indent="0">
              <a:buNone/>
              <a:defRPr/>
            </a:lvl2pPr>
            <a:lvl3pPr marL="1219160" indent="0">
              <a:buNone/>
              <a:defRPr/>
            </a:lvl3pPr>
            <a:lvl4pPr marL="1828740" indent="0">
              <a:buNone/>
              <a:defRPr/>
            </a:lvl4pPr>
            <a:lvl5pPr marL="2438319" indent="0">
              <a:buNone/>
              <a:defRPr/>
            </a:lvl5pPr>
          </a:lstStyle>
          <a:p>
            <a:pPr lvl="0"/>
            <a:r>
              <a:rPr lang="da-DK"/>
              <a:t>Kapitel 1</a:t>
            </a:r>
          </a:p>
          <a:p>
            <a:pPr lvl="0"/>
            <a:r>
              <a:rPr lang="da-DK"/>
              <a:t>Kapitel 2</a:t>
            </a:r>
          </a:p>
          <a:p>
            <a:pPr lvl="0"/>
            <a:r>
              <a:rPr lang="da-DK"/>
              <a:t>Kapitel 3</a:t>
            </a:r>
          </a:p>
          <a:p>
            <a:pPr lvl="0"/>
            <a:r>
              <a:rPr lang="da-DK"/>
              <a:t>Kapitel 4</a:t>
            </a:r>
          </a:p>
          <a:p>
            <a:pPr lvl="0"/>
            <a:r>
              <a:rPr lang="da-DK"/>
              <a:t>Kapitel 5</a:t>
            </a:r>
          </a:p>
          <a:p>
            <a:pPr lvl="0"/>
            <a:r>
              <a:rPr lang="da-DK"/>
              <a:t>Kapitel 6</a:t>
            </a:r>
          </a:p>
        </p:txBody>
      </p:sp>
      <p:cxnSp>
        <p:nvCxnSpPr>
          <p:cNvPr id="27" name="Lige forbindelse 26"/>
          <p:cNvCxnSpPr/>
          <p:nvPr userDrawn="1"/>
        </p:nvCxnSpPr>
        <p:spPr>
          <a:xfrm>
            <a:off x="6466914" y="2599496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/>
          <p:cNvCxnSpPr/>
          <p:nvPr userDrawn="1"/>
        </p:nvCxnSpPr>
        <p:spPr>
          <a:xfrm>
            <a:off x="6466914" y="3119431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/>
          <p:cNvCxnSpPr/>
          <p:nvPr userDrawn="1"/>
        </p:nvCxnSpPr>
        <p:spPr>
          <a:xfrm>
            <a:off x="6466914" y="3639367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/>
          <p:cNvCxnSpPr/>
          <p:nvPr userDrawn="1"/>
        </p:nvCxnSpPr>
        <p:spPr>
          <a:xfrm>
            <a:off x="6466914" y="4159300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/>
          <p:cNvCxnSpPr/>
          <p:nvPr userDrawn="1"/>
        </p:nvCxnSpPr>
        <p:spPr>
          <a:xfrm>
            <a:off x="6466914" y="4679236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1"/>
          <p:cNvCxnSpPr/>
          <p:nvPr userDrawn="1"/>
        </p:nvCxnSpPr>
        <p:spPr>
          <a:xfrm>
            <a:off x="6466914" y="5199171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6465958" y="2095919"/>
            <a:ext cx="5213505" cy="3748088"/>
          </a:xfrm>
        </p:spPr>
        <p:txBody>
          <a:bodyPr lIns="0" t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609579" indent="0">
              <a:buNone/>
              <a:defRPr/>
            </a:lvl2pPr>
            <a:lvl3pPr marL="1219160" indent="0">
              <a:buNone/>
              <a:defRPr/>
            </a:lvl3pPr>
            <a:lvl4pPr marL="1828740" indent="0">
              <a:buNone/>
              <a:defRPr/>
            </a:lvl4pPr>
            <a:lvl5pPr marL="2438319" indent="0">
              <a:buNone/>
              <a:defRPr/>
            </a:lvl5pPr>
          </a:lstStyle>
          <a:p>
            <a:pPr lvl="0"/>
            <a:r>
              <a:rPr lang="da-DK"/>
              <a:t>Kapitel 7</a:t>
            </a:r>
          </a:p>
          <a:p>
            <a:pPr lvl="0"/>
            <a:r>
              <a:rPr lang="da-DK"/>
              <a:t>Kapitel 8</a:t>
            </a:r>
          </a:p>
          <a:p>
            <a:pPr lvl="0"/>
            <a:r>
              <a:rPr lang="da-DK"/>
              <a:t>Kapitel 9</a:t>
            </a:r>
          </a:p>
          <a:p>
            <a:pPr lvl="0"/>
            <a:r>
              <a:rPr lang="da-DK"/>
              <a:t>Kapitel 10</a:t>
            </a:r>
          </a:p>
          <a:p>
            <a:pPr lvl="0"/>
            <a:r>
              <a:rPr lang="da-DK"/>
              <a:t>Kapitel 11</a:t>
            </a:r>
          </a:p>
          <a:p>
            <a:pPr lvl="0"/>
            <a:r>
              <a:rPr lang="da-DK"/>
              <a:t>Kapitel 12</a:t>
            </a: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3E123615-50BE-41E2-A550-EAD79D362557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ladsholder til diasnummer 5">
            <a:extLst>
              <a:ext uri="{FF2B5EF4-FFF2-40B4-BE49-F238E27FC236}">
                <a16:creationId xmlns:a16="http://schemas.microsoft.com/office/drawing/2014/main" id="{AD5FF55D-E7D8-46EA-9339-E396B7250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‹nr.›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7B04E8E6-B314-4DE6-B7C6-884A156B1F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5" y="923760"/>
            <a:ext cx="11172629" cy="505232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Nunito Sans" panose="00000500000000000000" pitchFamily="2" charset="0"/>
                <a:cs typeface="Helvetica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9C7265C6-F5FC-EE88-6106-37A239568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2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1 Colum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indhold 3"/>
          <p:cNvSpPr>
            <a:spLocks noGrp="1"/>
          </p:cNvSpPr>
          <p:nvPr>
            <p:ph sz="quarter" idx="13"/>
          </p:nvPr>
        </p:nvSpPr>
        <p:spPr>
          <a:xfrm>
            <a:off x="505892" y="2047151"/>
            <a:ext cx="11173577" cy="3748088"/>
          </a:xfrm>
        </p:spPr>
        <p:txBody>
          <a:bodyPr lIns="0" tIns="0" rIns="0" bIns="0"/>
          <a:lstStyle>
            <a:lvl1pPr>
              <a:defRPr>
                <a:latin typeface="Nunito Sans" panose="00000500000000000000" pitchFamily="2" charset="0"/>
              </a:defRPr>
            </a:lvl1pPr>
            <a:lvl2pPr>
              <a:defRPr>
                <a:latin typeface="Nunito Sans" panose="00000500000000000000" pitchFamily="2" charset="0"/>
              </a:defRPr>
            </a:lvl2pPr>
            <a:lvl3pPr>
              <a:defRPr>
                <a:latin typeface="Nunito Sans" panose="00000500000000000000" pitchFamily="2" charset="0"/>
              </a:defRPr>
            </a:lvl3pPr>
            <a:lvl4pPr>
              <a:defRPr>
                <a:latin typeface="Nunito Sans" panose="00000500000000000000" pitchFamily="2" charset="0"/>
              </a:defRPr>
            </a:lvl4pPr>
            <a:lvl5pPr>
              <a:defRPr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3C6536C-460C-4014-A816-0C775A43671C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dsholder til diasnummer 5">
            <a:extLst>
              <a:ext uri="{FF2B5EF4-FFF2-40B4-BE49-F238E27FC236}">
                <a16:creationId xmlns:a16="http://schemas.microsoft.com/office/drawing/2014/main" id="{9EA476F0-F645-43D6-B245-2B8492DCE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‹nr.›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39B750D-A082-4CFD-BEA4-C1EF3B3F89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5" y="923760"/>
            <a:ext cx="11172629" cy="505232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Nunito Sans" panose="00000500000000000000" pitchFamily="2" charset="0"/>
                <a:cs typeface="Helvetica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AAEDD2EF-9365-DED4-982F-994D6A6FC3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4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1 Colum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indhold 3"/>
          <p:cNvSpPr>
            <a:spLocks noGrp="1"/>
          </p:cNvSpPr>
          <p:nvPr>
            <p:ph sz="quarter" idx="13"/>
          </p:nvPr>
        </p:nvSpPr>
        <p:spPr>
          <a:xfrm>
            <a:off x="505892" y="2047151"/>
            <a:ext cx="11173577" cy="3748088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3C6536C-460C-4014-A816-0C775A43671C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dsholder til diasnummer 5">
            <a:extLst>
              <a:ext uri="{FF2B5EF4-FFF2-40B4-BE49-F238E27FC236}">
                <a16:creationId xmlns:a16="http://schemas.microsoft.com/office/drawing/2014/main" id="{9EA476F0-F645-43D6-B245-2B8492DCE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FFFFFF"/>
                </a:solidFill>
              </a:rPr>
              <a:pPr defTabSz="474287"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39B750D-A082-4CFD-BEA4-C1EF3B3F89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5" y="923760"/>
            <a:ext cx="11172629" cy="505232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Nunito Sans" panose="00000500000000000000" pitchFamily="2" charset="0"/>
                <a:cs typeface="Helvetica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B7B63FDE-3C09-5F90-87B6-2FE32DD0C6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4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um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indhold 3"/>
          <p:cNvSpPr>
            <a:spLocks noGrp="1"/>
          </p:cNvSpPr>
          <p:nvPr>
            <p:ph sz="quarter" idx="13"/>
          </p:nvPr>
        </p:nvSpPr>
        <p:spPr>
          <a:xfrm>
            <a:off x="6240694" y="2047151"/>
            <a:ext cx="5438769" cy="3748088"/>
          </a:xfrm>
        </p:spPr>
        <p:txBody>
          <a:bodyPr lIns="0" tIns="0" rIns="0" bIns="0"/>
          <a:lstStyle>
            <a:lvl1pPr>
              <a:defRPr>
                <a:latin typeface="Nunito Sans" panose="00000500000000000000" pitchFamily="2" charset="0"/>
              </a:defRPr>
            </a:lvl1pPr>
            <a:lvl2pPr>
              <a:defRPr>
                <a:latin typeface="Nunito Sans" panose="00000500000000000000" pitchFamily="2" charset="0"/>
              </a:defRPr>
            </a:lvl2pPr>
            <a:lvl3pPr>
              <a:defRPr>
                <a:latin typeface="Nunito Sans" panose="00000500000000000000" pitchFamily="2" charset="0"/>
              </a:defRPr>
            </a:lvl3pPr>
            <a:lvl4pPr>
              <a:defRPr>
                <a:latin typeface="Nunito Sans" panose="00000500000000000000" pitchFamily="2" charset="0"/>
              </a:defRPr>
            </a:lvl4pPr>
            <a:lvl5pPr>
              <a:defRPr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indhold 3"/>
          <p:cNvSpPr>
            <a:spLocks noGrp="1"/>
          </p:cNvSpPr>
          <p:nvPr>
            <p:ph sz="quarter" idx="14"/>
          </p:nvPr>
        </p:nvSpPr>
        <p:spPr>
          <a:xfrm>
            <a:off x="505884" y="2047151"/>
            <a:ext cx="5438769" cy="3748088"/>
          </a:xfrm>
        </p:spPr>
        <p:txBody>
          <a:bodyPr lIns="0" tIns="0" rIns="0" bIns="0"/>
          <a:lstStyle>
            <a:lvl1pPr>
              <a:defRPr>
                <a:latin typeface="Nunito Sans" panose="00000500000000000000" pitchFamily="2" charset="0"/>
              </a:defRPr>
            </a:lvl1pPr>
            <a:lvl2pPr>
              <a:defRPr>
                <a:latin typeface="Nunito Sans" panose="00000500000000000000" pitchFamily="2" charset="0"/>
              </a:defRPr>
            </a:lvl2pPr>
            <a:lvl3pPr>
              <a:defRPr>
                <a:latin typeface="Nunito Sans" panose="00000500000000000000" pitchFamily="2" charset="0"/>
              </a:defRPr>
            </a:lvl3pPr>
            <a:lvl4pPr>
              <a:defRPr>
                <a:latin typeface="Nunito Sans" panose="00000500000000000000" pitchFamily="2" charset="0"/>
              </a:defRPr>
            </a:lvl4pPr>
            <a:lvl5pPr>
              <a:defRPr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19E065DB-9F0B-414F-B0D5-7F0F62A42653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dsholder til diasnummer 5">
            <a:extLst>
              <a:ext uri="{FF2B5EF4-FFF2-40B4-BE49-F238E27FC236}">
                <a16:creationId xmlns:a16="http://schemas.microsoft.com/office/drawing/2014/main" id="{90331961-96D7-4470-B7BD-4DD8DB123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‹nr.›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90526C1-C63B-46E9-B4EF-372B025300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5" y="923760"/>
            <a:ext cx="11172629" cy="505232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Nunito Sans" panose="00000500000000000000" pitchFamily="2" charset="0"/>
                <a:cs typeface="Helvetica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E781385D-84A8-D9E8-5031-76D032C693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8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06834" y="6356357"/>
            <a:ext cx="1550581" cy="246448"/>
          </a:xfrm>
          <a:prstGeom prst="rect">
            <a:avLst/>
          </a:prstGeom>
        </p:spPr>
        <p:txBody>
          <a:bodyPr lIns="0" anchor="t" anchorCtr="0"/>
          <a:lstStyle>
            <a:lvl1pPr>
              <a:defRPr sz="1200">
                <a:solidFill>
                  <a:schemeClr val="tx1"/>
                </a:solidFill>
                <a:latin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pPr defTabSz="474287"/>
            <a:fld id="{F16C72B0-3EA9-0047-ACC2-BEDA66258003}" type="datetime3">
              <a:rPr lang="da-DK" smtClean="0">
                <a:solidFill>
                  <a:srgbClr val="20304D"/>
                </a:solidFill>
              </a:rPr>
              <a:pPr defTabSz="474287"/>
              <a:t>07.06.2024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344443" y="6356357"/>
            <a:ext cx="3860800" cy="246448"/>
          </a:xfrm>
          <a:prstGeom prst="rect">
            <a:avLst/>
          </a:prstGeom>
        </p:spPr>
        <p:txBody>
          <a:bodyPr lIns="0" rIns="0" anchor="t" anchorCtr="0"/>
          <a:lstStyle>
            <a:lvl1pPr algn="l">
              <a:defRPr sz="1200">
                <a:solidFill>
                  <a:schemeClr val="tx1"/>
                </a:solidFill>
                <a:latin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pPr defTabSz="474287"/>
            <a:r>
              <a:rPr lang="da-DK">
                <a:solidFill>
                  <a:srgbClr val="20304D"/>
                </a:solidFill>
              </a:rPr>
              <a:t>Præsentationens Titel</a:t>
            </a: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834663" y="6356357"/>
            <a:ext cx="2844800" cy="24644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333">
                <a:solidFill>
                  <a:schemeClr val="tx1"/>
                </a:solidFill>
                <a:latin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‹nr.›</a:t>
            </a:fld>
            <a:endParaRPr lang="da-DK">
              <a:solidFill>
                <a:srgbClr val="203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7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2" r:id="rId2"/>
    <p:sldLayoutId id="2147483923" r:id="rId3"/>
    <p:sldLayoutId id="2147483940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  <p:sldLayoutId id="2147483936" r:id="rId17"/>
    <p:sldLayoutId id="2147483937" r:id="rId18"/>
    <p:sldLayoutId id="2147483938" r:id="rId19"/>
    <p:sldLayoutId id="2147483939" r:id="rId20"/>
  </p:sldLayoutIdLst>
  <p:hf hdr="0"/>
  <p:txStyles>
    <p:titleStyle>
      <a:lvl1pPr algn="ctr" defTabSz="609579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Nunito Sans" panose="00000500000000000000" pitchFamily="2" charset="0"/>
          <a:ea typeface="+mj-ea"/>
          <a:cs typeface="Helvetica"/>
        </a:defRPr>
      </a:lvl1pPr>
    </p:titleStyle>
    <p:bodyStyle>
      <a:lvl1pPr marL="457185" indent="-457185" algn="l" defTabSz="60957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Nunito Sans" panose="00000500000000000000" pitchFamily="2" charset="0"/>
          <a:ea typeface="+mn-ea"/>
          <a:cs typeface="Helvetica"/>
        </a:defRPr>
      </a:lvl1pPr>
      <a:lvl2pPr marL="990569" indent="-380988" algn="l" defTabSz="60957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Nunito Sans" panose="00000500000000000000" pitchFamily="2" charset="0"/>
          <a:ea typeface="+mn-ea"/>
          <a:cs typeface="Helvetica"/>
        </a:defRPr>
      </a:lvl2pPr>
      <a:lvl3pPr marL="1523950" indent="-304790" algn="l" defTabSz="60957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Nunito Sans" panose="00000500000000000000" pitchFamily="2" charset="0"/>
          <a:ea typeface="+mn-ea"/>
          <a:cs typeface="Helvetica"/>
        </a:defRPr>
      </a:lvl3pPr>
      <a:lvl4pPr marL="2133529" indent="-304790" algn="l" defTabSz="60957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Nunito Sans" panose="00000500000000000000" pitchFamily="2" charset="0"/>
          <a:ea typeface="+mn-ea"/>
          <a:cs typeface="Helvetica"/>
        </a:defRPr>
      </a:lvl4pPr>
      <a:lvl5pPr marL="2743110" indent="-304790" algn="l" defTabSz="60957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Nunito Sans" panose="00000500000000000000" pitchFamily="2" charset="0"/>
          <a:ea typeface="+mn-ea"/>
          <a:cs typeface="Helvetica"/>
        </a:defRPr>
      </a:lvl5pPr>
      <a:lvl6pPr marL="3352691" indent="-304790" algn="l" defTabSz="6095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0" indent="-304790" algn="l" defTabSz="6095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50" indent="-304790" algn="l" defTabSz="6095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30" indent="-304790" algn="l" defTabSz="6095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095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9" algn="l" defTabSz="6095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60" algn="l" defTabSz="6095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40" algn="l" defTabSz="6095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19" algn="l" defTabSz="6095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01" algn="l" defTabSz="6095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81" algn="l" defTabSz="6095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60" algn="l" defTabSz="6095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39" algn="l" defTabSz="6095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emf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4.emf"/><Relationship Id="rId9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>
            <a:extLst>
              <a:ext uri="{FF2B5EF4-FFF2-40B4-BE49-F238E27FC236}">
                <a16:creationId xmlns:a16="http://schemas.microsoft.com/office/drawing/2014/main" id="{D9B28C72-4C9A-B415-2645-19804CEFF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5262" y="3614748"/>
            <a:ext cx="3044385" cy="607629"/>
          </a:xfrm>
        </p:spPr>
        <p:txBody>
          <a:bodyPr>
            <a:normAutofit fontScale="92500"/>
          </a:bodyPr>
          <a:lstStyle/>
          <a:p>
            <a:pPr algn="ctr"/>
            <a:r>
              <a:rPr lang="da-DK" sz="1800" dirty="0">
                <a:latin typeface="Nunito Sans"/>
              </a:rPr>
              <a:t>Vi binder bogbranchen </a:t>
            </a:r>
            <a:r>
              <a:rPr lang="da-DK" sz="1600" dirty="0">
                <a:latin typeface="Nunito Sans"/>
              </a:rPr>
              <a:t>sammen </a:t>
            </a:r>
            <a:br>
              <a:rPr lang="da-DK" sz="1600">
                <a:latin typeface="Nunito Sans"/>
              </a:rPr>
            </a:br>
            <a:r>
              <a:rPr lang="da-DK" sz="1200" dirty="0">
                <a:latin typeface="Nunito Sans"/>
              </a:rPr>
              <a:t>Lager, distribution og digitale løsninger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7782FBD-34FA-C6A8-2423-A5471053B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5263" y="2787952"/>
            <a:ext cx="3044385" cy="969495"/>
          </a:xfrm>
        </p:spPr>
        <p:txBody>
          <a:bodyPr>
            <a:normAutofit/>
          </a:bodyPr>
          <a:lstStyle/>
          <a:p>
            <a:pPr algn="ctr"/>
            <a:r>
              <a:rPr lang="da-DK" sz="2650" dirty="0">
                <a:latin typeface="Nunito Sans"/>
              </a:rPr>
              <a:t>Fonden DBK </a:t>
            </a:r>
            <a:br>
              <a:rPr lang="da-DK" sz="2650"/>
            </a:br>
            <a:endParaRPr lang="da-DK" sz="1600">
              <a:latin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319305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820EBE64-D30B-5C68-662B-0EF0F4B1B788}"/>
              </a:ext>
            </a:extLst>
          </p:cNvPr>
          <p:cNvSpPr txBox="1">
            <a:spLocks/>
          </p:cNvSpPr>
          <p:nvPr/>
        </p:nvSpPr>
        <p:spPr>
          <a:xfrm>
            <a:off x="2324100" y="923760"/>
            <a:ext cx="9355364" cy="50523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609579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Nunito Sans" panose="00000500000000000000" pitchFamily="2" charset="0"/>
                <a:ea typeface="+mj-ea"/>
                <a:cs typeface="Helvetica"/>
              </a:defRPr>
            </a:lvl1pPr>
          </a:lstStyle>
          <a:p>
            <a:pPr algn="l"/>
            <a:r>
              <a:rPr lang="da-DK" dirty="0"/>
              <a:t>Ordrer: Ordreoversigt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A8BA93B0-CF59-FB4B-B874-BAB9DACE3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383" y="1463548"/>
            <a:ext cx="9175844" cy="4951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512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820EBE64-D30B-5C68-662B-0EF0F4B1B788}"/>
              </a:ext>
            </a:extLst>
          </p:cNvPr>
          <p:cNvSpPr txBox="1">
            <a:spLocks/>
          </p:cNvSpPr>
          <p:nvPr/>
        </p:nvSpPr>
        <p:spPr>
          <a:xfrm>
            <a:off x="2324100" y="923760"/>
            <a:ext cx="9355364" cy="50523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609579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Nunito Sans" panose="00000500000000000000" pitchFamily="2" charset="0"/>
                <a:ea typeface="+mj-ea"/>
                <a:cs typeface="Helvetica"/>
              </a:defRPr>
            </a:lvl1pPr>
          </a:lstStyle>
          <a:p>
            <a:pPr algn="l"/>
            <a:r>
              <a:rPr lang="da-DK" dirty="0"/>
              <a:t>Ordrer: Ordrelinjer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1601239-C0BE-9B20-A637-C3864786B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328" y="1540092"/>
            <a:ext cx="8646060" cy="4910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079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D5DA9592-F62A-250D-5B1A-B0DCA2DD03A0}"/>
              </a:ext>
            </a:extLst>
          </p:cNvPr>
          <p:cNvSpPr txBox="1"/>
          <p:nvPr/>
        </p:nvSpPr>
        <p:spPr>
          <a:xfrm>
            <a:off x="2663324" y="2564527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Åbne ordrer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ACC36845-79C9-9893-C172-B478DE4DC7C5}"/>
              </a:ext>
            </a:extLst>
          </p:cNvPr>
          <p:cNvGraphicFramePr>
            <a:graphicFrameLocks noGrp="1"/>
          </p:cNvGraphicFramePr>
          <p:nvPr/>
        </p:nvGraphicFramePr>
        <p:xfrm>
          <a:off x="2414630" y="2121161"/>
          <a:ext cx="9436101" cy="2717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79204">
                  <a:extLst>
                    <a:ext uri="{9D8B030D-6E8A-4147-A177-3AD203B41FA5}">
                      <a16:colId xmlns:a16="http://schemas.microsoft.com/office/drawing/2014/main" val="1791110114"/>
                    </a:ext>
                  </a:extLst>
                </a:gridCol>
                <a:gridCol w="1409744">
                  <a:extLst>
                    <a:ext uri="{9D8B030D-6E8A-4147-A177-3AD203B41FA5}">
                      <a16:colId xmlns:a16="http://schemas.microsoft.com/office/drawing/2014/main" val="1018691701"/>
                    </a:ext>
                  </a:extLst>
                </a:gridCol>
                <a:gridCol w="1409744">
                  <a:extLst>
                    <a:ext uri="{9D8B030D-6E8A-4147-A177-3AD203B41FA5}">
                      <a16:colId xmlns:a16="http://schemas.microsoft.com/office/drawing/2014/main" val="2550210459"/>
                    </a:ext>
                  </a:extLst>
                </a:gridCol>
                <a:gridCol w="1361132">
                  <a:extLst>
                    <a:ext uri="{9D8B030D-6E8A-4147-A177-3AD203B41FA5}">
                      <a16:colId xmlns:a16="http://schemas.microsoft.com/office/drawing/2014/main" val="2766736206"/>
                    </a:ext>
                  </a:extLst>
                </a:gridCol>
                <a:gridCol w="1369234">
                  <a:extLst>
                    <a:ext uri="{9D8B030D-6E8A-4147-A177-3AD203B41FA5}">
                      <a16:colId xmlns:a16="http://schemas.microsoft.com/office/drawing/2014/main" val="2205002613"/>
                    </a:ext>
                  </a:extLst>
                </a:gridCol>
                <a:gridCol w="1407043">
                  <a:extLst>
                    <a:ext uri="{9D8B030D-6E8A-4147-A177-3AD203B41FA5}">
                      <a16:colId xmlns:a16="http://schemas.microsoft.com/office/drawing/2014/main" val="1772662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Søg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/>
                        <a:t>Datotype</a:t>
                      </a:r>
                    </a:p>
                    <a:p>
                      <a:endParaRPr lang="da-D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Datointerval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Salgskanaler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52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/>
                        <a:t>Ordrelinjer på et ISBN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/>
                        <a:t>ISBN nummer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435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095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/>
                        <a:t>Ordrelinjer på en bestemt titel</a:t>
                      </a:r>
                    </a:p>
                    <a:p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/>
                        <a:t>Titel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956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/>
                        <a:t>Ekspederede ordrelinjer i en periode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/>
                        <a:t>Bekræftet afsendelsesdato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/>
                        <a:t>Ønsket periode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/>
                        <a:t>Faktureret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74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/>
                        <a:t>Åbne ordrelinjer i en periode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/>
                        <a:t>Bekræftet afsendelsesdato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/>
                        <a:t>Ønsket periode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/>
                        <a:t>Behandles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293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/>
                        <a:t>Bestillinger frem i tiden på en titel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/>
                        <a:t>Titel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/>
                        <a:t>Bekræftet afsendelsesdato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/>
                        <a:t>Ønsket periode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Behandles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342409"/>
                  </a:ext>
                </a:extLst>
              </a:tr>
            </a:tbl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5130B726-DB06-CBCD-E0CA-939A5747A8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8959" y="2367554"/>
          <a:ext cx="1044574" cy="222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411101" imgH="514698" progId="">
                  <p:embed/>
                </p:oleObj>
              </mc:Choice>
              <mc:Fallback>
                <p:oleObj r:id="rId3" imgW="2411101" imgH="514698" progId="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5130B726-DB06-CBCD-E0CA-939A5747A8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8959" y="2367554"/>
                        <a:ext cx="1044574" cy="222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lede 5">
            <a:extLst>
              <a:ext uri="{FF2B5EF4-FFF2-40B4-BE49-F238E27FC236}">
                <a16:creationId xmlns:a16="http://schemas.microsoft.com/office/drawing/2014/main" id="{EAD9C8CB-89E5-95F2-CCDA-F6DBD1749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010" y="2367554"/>
            <a:ext cx="1044574" cy="214822"/>
          </a:xfrm>
          <a:prstGeom prst="rect">
            <a:avLst/>
          </a:prstGeom>
        </p:spPr>
      </p:pic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E0FEFFCD-513A-23C0-6FD3-43B3F5B91B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21061" y="2367554"/>
          <a:ext cx="1165222" cy="225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398955" imgH="465695" progId="">
                  <p:embed/>
                </p:oleObj>
              </mc:Choice>
              <mc:Fallback>
                <p:oleObj r:id="rId6" imgW="2398955" imgH="465695" progId="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E0FEFFCD-513A-23C0-6FD3-43B3F5B91B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21061" y="2367554"/>
                        <a:ext cx="1165222" cy="225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BB05D1F0-4CEE-45C1-D877-F1E052921D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61592" y="2367554"/>
          <a:ext cx="1096287" cy="235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398955" imgH="514698" progId="">
                  <p:embed/>
                </p:oleObj>
              </mc:Choice>
              <mc:Fallback>
                <p:oleObj r:id="rId8" imgW="2398955" imgH="514698" progId="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BB05D1F0-4CEE-45C1-D877-F1E052921D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61592" y="2367554"/>
                        <a:ext cx="1096287" cy="235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6670EA5F-090C-7B4D-CAC4-282B917E70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15355" y="2367554"/>
          <a:ext cx="1192555" cy="2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374664" imgH="502534" progId="">
                  <p:embed/>
                </p:oleObj>
              </mc:Choice>
              <mc:Fallback>
                <p:oleObj r:id="rId10" imgW="2374664" imgH="502534" progId="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6670EA5F-090C-7B4D-CAC4-282B917E70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515355" y="2367554"/>
                        <a:ext cx="1192555" cy="25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2">
            <a:extLst>
              <a:ext uri="{FF2B5EF4-FFF2-40B4-BE49-F238E27FC236}">
                <a16:creationId xmlns:a16="http://schemas.microsoft.com/office/drawing/2014/main" id="{820EBE64-D30B-5C68-662B-0EF0F4B1B788}"/>
              </a:ext>
            </a:extLst>
          </p:cNvPr>
          <p:cNvSpPr txBox="1">
            <a:spLocks/>
          </p:cNvSpPr>
          <p:nvPr/>
        </p:nvSpPr>
        <p:spPr>
          <a:xfrm>
            <a:off x="2324100" y="923760"/>
            <a:ext cx="9355364" cy="50523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609579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Nunito Sans" panose="00000500000000000000" pitchFamily="2" charset="0"/>
                <a:ea typeface="+mj-ea"/>
                <a:cs typeface="Helvetica"/>
              </a:defRPr>
            </a:lvl1pPr>
          </a:lstStyle>
          <a:p>
            <a:pPr algn="l"/>
            <a:r>
              <a:rPr lang="da-DK" dirty="0"/>
              <a:t>Filtrering af ordrelinjer</a:t>
            </a:r>
          </a:p>
        </p:txBody>
      </p:sp>
    </p:spTree>
    <p:extLst>
      <p:ext uri="{BB962C8B-B14F-4D97-AF65-F5344CB8AC3E}">
        <p14:creationId xmlns:p14="http://schemas.microsoft.com/office/powerpoint/2010/main" val="188511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820EBE64-D30B-5C68-662B-0EF0F4B1B788}"/>
              </a:ext>
            </a:extLst>
          </p:cNvPr>
          <p:cNvSpPr txBox="1">
            <a:spLocks/>
          </p:cNvSpPr>
          <p:nvPr/>
        </p:nvSpPr>
        <p:spPr>
          <a:xfrm>
            <a:off x="2324100" y="923760"/>
            <a:ext cx="9355364" cy="50523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609579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Nunito Sans" panose="00000500000000000000" pitchFamily="2" charset="0"/>
                <a:ea typeface="+mj-ea"/>
                <a:cs typeface="Helvetica"/>
              </a:defRPr>
            </a:lvl1pPr>
          </a:lstStyle>
          <a:p>
            <a:pPr algn="l"/>
            <a:r>
              <a:rPr lang="da-DK" dirty="0"/>
              <a:t>Økonomi: Fakturaer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A7DE5B4F-1F6D-6B7E-0BE4-ABE4A1AAF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329" y="1749229"/>
            <a:ext cx="7948943" cy="4476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232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820EBE64-D30B-5C68-662B-0EF0F4B1B788}"/>
              </a:ext>
            </a:extLst>
          </p:cNvPr>
          <p:cNvSpPr txBox="1">
            <a:spLocks/>
          </p:cNvSpPr>
          <p:nvPr/>
        </p:nvSpPr>
        <p:spPr>
          <a:xfrm>
            <a:off x="2324100" y="923760"/>
            <a:ext cx="9355364" cy="50523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609579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Nunito Sans" panose="00000500000000000000" pitchFamily="2" charset="0"/>
                <a:ea typeface="+mj-ea"/>
                <a:cs typeface="Helvetica"/>
              </a:defRPr>
            </a:lvl1pPr>
          </a:lstStyle>
          <a:p>
            <a:pPr algn="l"/>
            <a:r>
              <a:rPr lang="da-DK" dirty="0"/>
              <a:t>Økonomi: Fakturalinjer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B7DEED6-31D4-3FC3-C8D5-17E01E71B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634" y="1646196"/>
            <a:ext cx="8215242" cy="42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5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820EBE64-D30B-5C68-662B-0EF0F4B1B788}"/>
              </a:ext>
            </a:extLst>
          </p:cNvPr>
          <p:cNvSpPr txBox="1">
            <a:spLocks/>
          </p:cNvSpPr>
          <p:nvPr/>
        </p:nvSpPr>
        <p:spPr>
          <a:xfrm>
            <a:off x="2324100" y="923760"/>
            <a:ext cx="9355364" cy="50523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609579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Nunito Sans" panose="00000500000000000000" pitchFamily="2" charset="0"/>
                <a:ea typeface="+mj-ea"/>
                <a:cs typeface="Helvetica"/>
              </a:defRPr>
            </a:lvl1pPr>
          </a:lstStyle>
          <a:p>
            <a:pPr algn="l"/>
            <a:r>
              <a:rPr lang="da-DK" dirty="0"/>
              <a:t>Hvad gør jeg hvor?</a:t>
            </a:r>
          </a:p>
        </p:txBody>
      </p:sp>
      <p:graphicFrame>
        <p:nvGraphicFramePr>
          <p:cNvPr id="3" name="Pladsholder til indhold 5">
            <a:extLst>
              <a:ext uri="{FF2B5EF4-FFF2-40B4-BE49-F238E27FC236}">
                <a16:creationId xmlns:a16="http://schemas.microsoft.com/office/drawing/2014/main" id="{D9A6AE21-2820-FFB8-EF68-7C27958A99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16866"/>
              </p:ext>
            </p:extLst>
          </p:nvPr>
        </p:nvGraphicFramePr>
        <p:xfrm>
          <a:off x="2435186" y="2159302"/>
          <a:ext cx="9244278" cy="2311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81426">
                  <a:extLst>
                    <a:ext uri="{9D8B030D-6E8A-4147-A177-3AD203B41FA5}">
                      <a16:colId xmlns:a16="http://schemas.microsoft.com/office/drawing/2014/main" val="719197294"/>
                    </a:ext>
                  </a:extLst>
                </a:gridCol>
                <a:gridCol w="3081426">
                  <a:extLst>
                    <a:ext uri="{9D8B030D-6E8A-4147-A177-3AD203B41FA5}">
                      <a16:colId xmlns:a16="http://schemas.microsoft.com/office/drawing/2014/main" val="151454540"/>
                    </a:ext>
                  </a:extLst>
                </a:gridCol>
                <a:gridCol w="3081426">
                  <a:extLst>
                    <a:ext uri="{9D8B030D-6E8A-4147-A177-3AD203B41FA5}">
                      <a16:colId xmlns:a16="http://schemas.microsoft.com/office/drawing/2014/main" val="319954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Mit DBK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Bogportalen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856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Ordreoversigt (inkl. T&amp;T)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53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Daglige ordrer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195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Retur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004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Kontrakter + prisregler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270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Regninger + FIK koder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74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5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9ED24DD-69A9-E271-51E2-EC30BB4A8A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77269" y="1721797"/>
            <a:ext cx="9212177" cy="4007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/>
              <a:t>Data på Mit DBK</a:t>
            </a:r>
            <a:br>
              <a:rPr lang="da-DK" b="1"/>
            </a:br>
            <a:br>
              <a:rPr lang="da-DK"/>
            </a:br>
            <a:endParaRPr lang="da-DK"/>
          </a:p>
          <a:p>
            <a:r>
              <a:rPr lang="da-DK"/>
              <a:t>At genindføre udgivelsesdato på følgesedlen og faktura. (forventet deadline?)</a:t>
            </a:r>
          </a:p>
          <a:p>
            <a:r>
              <a:rPr lang="da-DK"/>
              <a:t>Genindføre kundereference på linjeniveau på følgeseddel (forventet deadline?)</a:t>
            </a:r>
          </a:p>
          <a:p>
            <a:r>
              <a:rPr lang="da-DK"/>
              <a:t>Mulighed for at udskrive flere fakturaer på en gang, samt se hvilke der er udskrevet (forventet deadline?) </a:t>
            </a:r>
            <a:br>
              <a:rPr lang="da-DK" sz="2200"/>
            </a:br>
            <a:endParaRPr lang="da-DK" sz="2200"/>
          </a:p>
          <a:p>
            <a:pPr>
              <a:buFont typeface="Arial" panose="020B0604020202020204" pitchFamily="34" charset="0"/>
              <a:buChar char="•"/>
            </a:pPr>
            <a:endParaRPr lang="da-DK" sz="2200"/>
          </a:p>
          <a:p>
            <a:pPr marL="0" indent="0" algn="ctr">
              <a:buNone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05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CC89D13-A1DF-3575-8087-7F96BACCB1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850"/>
              <a:t>Information</a:t>
            </a:r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9ED24DD-69A9-E271-51E2-EC30BB4A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2771" y="3696709"/>
            <a:ext cx="3753851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da-DK" sz="2200">
                <a:latin typeface="Nunito Sans"/>
              </a:rPr>
              <a:t> Driftside </a:t>
            </a:r>
            <a:endParaRPr lang="da-DK"/>
          </a:p>
          <a:p>
            <a:pPr algn="l">
              <a:buFont typeface="Arial" panose="020B0604020202020204" pitchFamily="34" charset="0"/>
              <a:buChar char="•"/>
            </a:pPr>
            <a:r>
              <a:rPr lang="da-DK" sz="2200">
                <a:latin typeface="Nunito Sans"/>
              </a:rPr>
              <a:t> Hjælpeunivers</a:t>
            </a:r>
            <a:endParaRPr lang="da-DK" sz="2200"/>
          </a:p>
          <a:p>
            <a:pPr algn="l">
              <a:buFont typeface="Arial" panose="020B0604020202020204" pitchFamily="34" charset="0"/>
              <a:buChar char="•"/>
            </a:pPr>
            <a:r>
              <a:rPr lang="da-DK" sz="2200">
                <a:latin typeface="Nunito Sans"/>
              </a:rPr>
              <a:t> Direkte mails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576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9ED24DD-69A9-E271-51E2-EC30BB4A8A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18903" y="651754"/>
            <a:ext cx="9212177" cy="10019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a-DK" sz="5100" b="1"/>
              <a:t>Information – eksempel på Driftside</a:t>
            </a:r>
            <a:br>
              <a:rPr lang="da-DK" sz="2200"/>
            </a:br>
            <a:endParaRPr lang="da-DK" sz="2200"/>
          </a:p>
          <a:p>
            <a:pPr marL="0" indent="0">
              <a:buNone/>
            </a:pPr>
            <a:br>
              <a:rPr lang="da-DK" sz="2200"/>
            </a:br>
            <a:endParaRPr lang="da-DK" sz="2200"/>
          </a:p>
          <a:p>
            <a:pPr>
              <a:buFont typeface="Arial" panose="020B0604020202020204" pitchFamily="34" charset="0"/>
              <a:buChar char="•"/>
            </a:pPr>
            <a:endParaRPr lang="da-DK" sz="2200"/>
          </a:p>
          <a:p>
            <a:pPr marL="0" indent="0" algn="ctr">
              <a:buNone/>
            </a:pPr>
            <a:endParaRPr lang="da-DK"/>
          </a:p>
        </p:txBody>
      </p:sp>
      <p:pic>
        <p:nvPicPr>
          <p:cNvPr id="4" name="Billede 3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05060CC5-3104-EA1D-D796-701C7B7F4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18" y="1501012"/>
            <a:ext cx="7189823" cy="3023757"/>
          </a:xfrm>
          <a:prstGeom prst="rect">
            <a:avLst/>
          </a:prstGeom>
        </p:spPr>
      </p:pic>
      <p:pic>
        <p:nvPicPr>
          <p:cNvPr id="6" name="Billede 5" descr="Et billede, der indeholder tekst, skærmbillede, Font/skrifttype, linje/række&#10;&#10;Automatisk genereret beskrivelse">
            <a:extLst>
              <a:ext uri="{FF2B5EF4-FFF2-40B4-BE49-F238E27FC236}">
                <a16:creationId xmlns:a16="http://schemas.microsoft.com/office/drawing/2014/main" id="{A8BD682D-7326-223F-0E46-C9E05F25C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278" y="4884196"/>
            <a:ext cx="6115904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2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9ED24DD-69A9-E271-51E2-EC30BB4A8A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94001" y="925648"/>
            <a:ext cx="9212177" cy="10214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sz="3100" b="1"/>
              <a:t>Information – eksempel på Hjælpeuniverset</a:t>
            </a:r>
            <a:r>
              <a:rPr lang="da-DK" sz="2200" b="1"/>
              <a:t>   </a:t>
            </a:r>
            <a:br>
              <a:rPr lang="da-DK" sz="2200"/>
            </a:br>
            <a:endParaRPr lang="da-DK" sz="2200"/>
          </a:p>
          <a:p>
            <a:pPr marL="0" indent="0">
              <a:buNone/>
            </a:pPr>
            <a:br>
              <a:rPr lang="da-DK" sz="2200"/>
            </a:br>
            <a:endParaRPr lang="da-DK" sz="2200"/>
          </a:p>
          <a:p>
            <a:pPr>
              <a:buFont typeface="Arial" panose="020B0604020202020204" pitchFamily="34" charset="0"/>
              <a:buChar char="•"/>
            </a:pPr>
            <a:endParaRPr lang="da-DK" sz="2200"/>
          </a:p>
          <a:p>
            <a:pPr marL="0" indent="0" algn="ctr">
              <a:buNone/>
            </a:pPr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BA93600-4A69-97DA-69AB-E7728C8D3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450060"/>
            <a:ext cx="7622135" cy="5274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675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9ED24DD-69A9-E271-51E2-EC30BB4A8A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63260" y="2971259"/>
            <a:ext cx="9212177" cy="91548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da-DK" sz="5100"/>
              <a:t>Velkommen til DBKs webinar -</a:t>
            </a:r>
            <a:br>
              <a:rPr lang="da-DK" sz="5100"/>
            </a:br>
            <a:r>
              <a:rPr lang="da-DK" sz="5100"/>
              <a:t>for boghandlere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375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9ED24DD-69A9-E271-51E2-EC30BB4A8A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01566" y="1410511"/>
            <a:ext cx="8776595" cy="46400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sz="2800" b="1"/>
              <a:t>Information – eksempel på tilmelding til mails</a:t>
            </a:r>
            <a:r>
              <a:rPr lang="da-DK" sz="2200" b="1"/>
              <a:t> </a:t>
            </a:r>
            <a:br>
              <a:rPr lang="da-DK" sz="2200"/>
            </a:br>
            <a:endParaRPr lang="da-DK" sz="2200"/>
          </a:p>
          <a:p>
            <a:pPr marL="0" indent="0">
              <a:buNone/>
            </a:pPr>
            <a:endParaRPr lang="da-DK" sz="2200"/>
          </a:p>
          <a:p>
            <a:pPr marL="0" indent="0">
              <a:buNone/>
            </a:pPr>
            <a:endParaRPr lang="da-DK" sz="2200"/>
          </a:p>
          <a:p>
            <a:pPr marL="0" indent="0">
              <a:buNone/>
            </a:pPr>
            <a:r>
              <a:rPr lang="da-DK" sz="2000" b="0" i="0">
                <a:solidFill>
                  <a:srgbClr val="2E5C65"/>
                </a:solidFill>
                <a:effectLst/>
                <a:highlight>
                  <a:srgbClr val="FFFFFF"/>
                </a:highlight>
                <a:latin typeface="-apple-system"/>
              </a:rPr>
              <a:t>Du skal være oprettet som bruger på Mit DBK for at modtage nyhedsbreve.</a:t>
            </a:r>
            <a:br>
              <a:rPr lang="da-DK" sz="2000" b="0" i="0">
                <a:solidFill>
                  <a:srgbClr val="2E5C65"/>
                </a:solidFill>
                <a:effectLst/>
                <a:highlight>
                  <a:srgbClr val="FFFFFF"/>
                </a:highlight>
                <a:latin typeface="-apple-system"/>
              </a:rPr>
            </a:br>
            <a:endParaRPr lang="da-DK" sz="2000" b="0" i="0">
              <a:solidFill>
                <a:srgbClr val="2E5C65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l"/>
            <a:r>
              <a:rPr lang="da-DK" sz="2000" b="0" i="0">
                <a:solidFill>
                  <a:srgbClr val="2E5C65"/>
                </a:solidFill>
                <a:effectLst/>
                <a:highlight>
                  <a:srgbClr val="FFFFFF"/>
                </a:highlight>
                <a:latin typeface="-apple-system"/>
              </a:rPr>
              <a:t>Firmaadministratoren fra din virksomhed skal oprette dig som bruger på Mit DBK.</a:t>
            </a:r>
          </a:p>
          <a:p>
            <a:pPr algn="l"/>
            <a:r>
              <a:rPr lang="da-DK" sz="2000" b="0" i="0">
                <a:solidFill>
                  <a:srgbClr val="2E5C65"/>
                </a:solidFill>
                <a:effectLst/>
                <a:highlight>
                  <a:srgbClr val="FFFFFF"/>
                </a:highlight>
                <a:latin typeface="-apple-system"/>
              </a:rPr>
              <a:t>Hvis du er i tvivl om hvem din firmaadministrator er, kan du kontakte Kundeservice som vil hjælpe dig.</a:t>
            </a:r>
          </a:p>
          <a:p>
            <a:pPr algn="l"/>
            <a:endParaRPr lang="da-DK">
              <a:solidFill>
                <a:srgbClr val="2E5C65"/>
              </a:solidFill>
              <a:highlight>
                <a:srgbClr val="FFFFFF"/>
              </a:highlight>
              <a:latin typeface="-apple-system"/>
            </a:endParaRPr>
          </a:p>
          <a:p>
            <a:pPr marL="0" indent="0" algn="l">
              <a:buNone/>
            </a:pPr>
            <a:r>
              <a:rPr lang="da-DK" sz="2000" b="0" i="0">
                <a:solidFill>
                  <a:srgbClr val="2E5C65"/>
                </a:solidFill>
                <a:effectLst/>
                <a:highlight>
                  <a:srgbClr val="FFFFFF"/>
                </a:highlight>
                <a:latin typeface="-apple-system"/>
              </a:rPr>
              <a:t>Vi skriver ud om eventuelle forsinkelser, nye tiltag, systemopdateringer, nye forhandlere/boghandlere på Bogportalen, messer, kundeanalyser, Bogforum, julelevering og andre relevante nyheder.</a:t>
            </a:r>
          </a:p>
          <a:p>
            <a:pPr marL="0" indent="0" algn="l">
              <a:buNone/>
            </a:pPr>
            <a:endParaRPr lang="da-DK" sz="2000" b="0" i="0">
              <a:solidFill>
                <a:srgbClr val="2E5C65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marL="0" indent="0" algn="l">
              <a:buNone/>
            </a:pPr>
            <a:endParaRPr lang="da-DK" sz="2000" b="0" i="0">
              <a:solidFill>
                <a:srgbClr val="2E5C65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marL="0" indent="0" algn="l">
              <a:buNone/>
            </a:pPr>
            <a:endParaRPr lang="da-DK" sz="2000" b="0" i="0">
              <a:solidFill>
                <a:srgbClr val="2E5C65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marL="0" indent="0">
              <a:buNone/>
            </a:pPr>
            <a:br>
              <a:rPr lang="da-DK" sz="2200"/>
            </a:br>
            <a:endParaRPr lang="da-DK" sz="2200"/>
          </a:p>
          <a:p>
            <a:pPr>
              <a:buFont typeface="Arial" panose="020B0604020202020204" pitchFamily="34" charset="0"/>
              <a:buChar char="•"/>
            </a:pPr>
            <a:endParaRPr lang="da-DK" sz="2200"/>
          </a:p>
          <a:p>
            <a:pPr marL="0" indent="0" algn="ctr">
              <a:buNone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234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9ED24DD-69A9-E271-51E2-EC30BB4A8A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63260" y="2971259"/>
            <a:ext cx="9212177" cy="91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da-DK" sz="5100">
                <a:latin typeface="Nunito Sans"/>
              </a:rPr>
              <a:t>Tak for i dag </a:t>
            </a:r>
            <a:endParaRPr lang="da-DK" sz="5100"/>
          </a:p>
        </p:txBody>
      </p:sp>
    </p:spTree>
    <p:extLst>
      <p:ext uri="{BB962C8B-B14F-4D97-AF65-F5344CB8AC3E}">
        <p14:creationId xmlns:p14="http://schemas.microsoft.com/office/powerpoint/2010/main" val="334327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9ED24DD-69A9-E271-51E2-EC30BB4A8A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77269" y="1721797"/>
            <a:ext cx="9212177" cy="4007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b="1"/>
              <a:t>Dagsorden</a:t>
            </a:r>
            <a:br>
              <a:rPr lang="da-DK" sz="2200"/>
            </a:br>
            <a:endParaRPr lang="da-DK" sz="2200"/>
          </a:p>
          <a:p>
            <a:pPr>
              <a:buFont typeface="Arial" panose="020B0604020202020204" pitchFamily="34" charset="0"/>
              <a:buChar char="•"/>
            </a:pPr>
            <a:r>
              <a:rPr lang="da-DK" sz="2200"/>
              <a:t>Tak fordi I deltager </a:t>
            </a:r>
            <a:br>
              <a:rPr lang="da-DK" sz="2200"/>
            </a:br>
            <a:endParaRPr lang="da-DK" sz="2200"/>
          </a:p>
          <a:p>
            <a:pPr>
              <a:buFont typeface="Arial" panose="020B0604020202020204" pitchFamily="34" charset="0"/>
              <a:buChar char="•"/>
            </a:pPr>
            <a:r>
              <a:rPr lang="da-DK" sz="2200" err="1"/>
              <a:t>Ordreflow</a:t>
            </a:r>
            <a:br>
              <a:rPr lang="da-DK" sz="2200"/>
            </a:br>
            <a:endParaRPr lang="da-DK" sz="2200"/>
          </a:p>
          <a:p>
            <a:pPr>
              <a:buFont typeface="Arial" panose="020B0604020202020204" pitchFamily="34" charset="0"/>
              <a:buChar char="•"/>
            </a:pPr>
            <a:r>
              <a:rPr lang="da-DK" sz="2200"/>
              <a:t>Data</a:t>
            </a:r>
            <a:br>
              <a:rPr lang="da-DK" sz="2200"/>
            </a:br>
            <a:endParaRPr lang="da-DK" sz="2200"/>
          </a:p>
          <a:p>
            <a:pPr>
              <a:buFont typeface="Arial" panose="020B0604020202020204" pitchFamily="34" charset="0"/>
              <a:buChar char="•"/>
            </a:pPr>
            <a:r>
              <a:rPr lang="da-DK" sz="2200"/>
              <a:t>Information </a:t>
            </a:r>
          </a:p>
          <a:p>
            <a:pPr marL="0" indent="0" algn="ctr">
              <a:buNone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323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681B2CC3-CC66-9317-945C-089213DC8D7C}"/>
              </a:ext>
            </a:extLst>
          </p:cNvPr>
          <p:cNvSpPr txBox="1"/>
          <p:nvPr/>
        </p:nvSpPr>
        <p:spPr>
          <a:xfrm>
            <a:off x="98913" y="403450"/>
            <a:ext cx="1897036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2400" err="1">
                <a:solidFill>
                  <a:schemeClr val="bg1"/>
                </a:solidFill>
              </a:rPr>
              <a:t>Ordreflow</a:t>
            </a:r>
            <a:endParaRPr lang="da-DK" sz="2400">
              <a:solidFill>
                <a:schemeClr val="bg1"/>
              </a:solidFill>
            </a:endParaRPr>
          </a:p>
          <a:p>
            <a:pPr algn="ctr"/>
            <a:r>
              <a:rPr lang="da-DK" sz="240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da-DK" sz="2400">
                <a:solidFill>
                  <a:schemeClr val="bg1"/>
                </a:solidFill>
              </a:rPr>
              <a:t>Transparens</a:t>
            </a:r>
          </a:p>
          <a:p>
            <a:r>
              <a:rPr lang="da-DK" sz="2800"/>
              <a:t>  </a:t>
            </a:r>
            <a:endParaRPr lang="da-DK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B0DF9F70-B7E9-06AC-2501-80DD75E08D7E}"/>
              </a:ext>
            </a:extLst>
          </p:cNvPr>
          <p:cNvSpPr txBox="1"/>
          <p:nvPr/>
        </p:nvSpPr>
        <p:spPr>
          <a:xfrm>
            <a:off x="2414604" y="3537522"/>
            <a:ext cx="4194828" cy="23821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da-DK" sz="1600" u="sng">
                <a:latin typeface="Arial"/>
                <a:cs typeface="Arial"/>
              </a:rPr>
              <a:t>Status:</a:t>
            </a:r>
          </a:p>
          <a:p>
            <a:pPr marL="228600" indent="-228600">
              <a:spcBef>
                <a:spcPct val="20000"/>
              </a:spcBef>
              <a:buFont typeface="Arial,Sans-Serif"/>
              <a:buChar char="•"/>
            </a:pPr>
            <a:r>
              <a:rPr lang="da-DK" sz="1400" err="1">
                <a:latin typeface="Arial"/>
                <a:cs typeface="Arial"/>
              </a:rPr>
              <a:t>Servicelevel</a:t>
            </a:r>
            <a:r>
              <a:rPr lang="da-DK" sz="1400">
                <a:latin typeface="Arial"/>
                <a:cs typeface="Arial"/>
              </a:rPr>
              <a:t> er tilbage på 85% - 90%.</a:t>
            </a:r>
            <a:endParaRPr lang="en-US" sz="1400">
              <a:latin typeface="Arial"/>
              <a:cs typeface="Arial"/>
            </a:endParaRPr>
          </a:p>
          <a:p>
            <a:pPr marL="228600" indent="-228600">
              <a:spcBef>
                <a:spcPct val="20000"/>
              </a:spcBef>
              <a:buFont typeface="Arial,Sans-Serif"/>
              <a:buChar char="•"/>
            </a:pPr>
            <a:r>
              <a:rPr lang="da-DK" sz="1400">
                <a:latin typeface="Arial"/>
                <a:cs typeface="Arial"/>
              </a:rPr>
              <a:t>&gt; 95% af alle ordre kommer igennem.</a:t>
            </a:r>
            <a:endParaRPr lang="en-US" sz="1400">
              <a:latin typeface="Arial"/>
              <a:cs typeface="Arial"/>
            </a:endParaRPr>
          </a:p>
          <a:p>
            <a:pPr marL="228600" indent="-228600">
              <a:spcBef>
                <a:spcPct val="20000"/>
              </a:spcBef>
              <a:buFont typeface="Arial,Sans-Serif"/>
              <a:buChar char="•"/>
            </a:pPr>
            <a:r>
              <a:rPr lang="da-DK" sz="1400">
                <a:latin typeface="Arial"/>
                <a:cs typeface="Arial"/>
              </a:rPr>
              <a:t>De sidste knokler vi på at få gennem systemet.  </a:t>
            </a:r>
          </a:p>
          <a:p>
            <a:pPr marL="228600" indent="-228600">
              <a:spcBef>
                <a:spcPct val="20000"/>
              </a:spcBef>
              <a:buFont typeface="Arial,Sans-Serif"/>
              <a:buChar char="•"/>
            </a:pPr>
            <a:r>
              <a:rPr lang="da-DK" sz="1400">
                <a:latin typeface="Arial"/>
                <a:cs typeface="Arial"/>
              </a:rPr>
              <a:t>Hængepartier tilbage fra start. </a:t>
            </a:r>
          </a:p>
          <a:p>
            <a:pPr marL="228600" indent="-228600">
              <a:spcBef>
                <a:spcPct val="20000"/>
              </a:spcBef>
              <a:buFont typeface="Arial,Sans-Serif"/>
              <a:buChar char="•"/>
            </a:pPr>
            <a:r>
              <a:rPr lang="da-DK" sz="1400">
                <a:latin typeface="Arial"/>
                <a:cs typeface="Arial"/>
              </a:rPr>
              <a:t>EDI</a:t>
            </a:r>
          </a:p>
          <a:p>
            <a:pPr marL="228600" indent="-228600">
              <a:spcBef>
                <a:spcPct val="20000"/>
              </a:spcBef>
              <a:buFont typeface="Arial,Sans-Serif"/>
              <a:buChar char="•"/>
            </a:pPr>
            <a:r>
              <a:rPr lang="da-DK" sz="1400">
                <a:latin typeface="Arial"/>
                <a:cs typeface="Arial"/>
              </a:rPr>
              <a:t>Edge cases</a:t>
            </a:r>
            <a:br>
              <a:rPr lang="da-DK" sz="1400">
                <a:latin typeface="Arial"/>
                <a:cs typeface="Arial"/>
              </a:rPr>
            </a:br>
            <a:endParaRPr lang="da-DK" sz="1400">
              <a:latin typeface="Arial"/>
              <a:cs typeface="Arial"/>
            </a:endParaRPr>
          </a:p>
          <a:p>
            <a:pPr algn="l"/>
            <a:endParaRPr lang="da-DK"/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80FE1E-1B5D-E2EB-13D2-AB074F0037AD}"/>
              </a:ext>
            </a:extLst>
          </p:cNvPr>
          <p:cNvGrpSpPr/>
          <p:nvPr/>
        </p:nvGrpSpPr>
        <p:grpSpPr>
          <a:xfrm>
            <a:off x="2711482" y="280087"/>
            <a:ext cx="7571196" cy="3135160"/>
            <a:chOff x="2519132" y="538236"/>
            <a:chExt cx="3789866" cy="2237933"/>
          </a:xfrm>
        </p:grpSpPr>
        <p:pic>
          <p:nvPicPr>
            <p:cNvPr id="18" name="Billede 17" descr="Et billede, der indeholder tekst, diagram, skærmbillede, Plan&#10;&#10;Beskrivelsen er genereret automatisk">
              <a:extLst>
                <a:ext uri="{FF2B5EF4-FFF2-40B4-BE49-F238E27FC236}">
                  <a16:creationId xmlns:a16="http://schemas.microsoft.com/office/drawing/2014/main" id="{B79C516D-D957-88CA-3500-202E6660A0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07" t="4032" r="5039" b="4839"/>
            <a:stretch/>
          </p:blipFill>
          <p:spPr>
            <a:xfrm>
              <a:off x="2519132" y="538236"/>
              <a:ext cx="3789866" cy="2082015"/>
            </a:xfrm>
            <a:prstGeom prst="rect">
              <a:avLst/>
            </a:prstGeom>
          </p:spPr>
        </p:pic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C0F4EED6-1DCE-2F39-7F3C-8F5BCFA92517}"/>
                </a:ext>
              </a:extLst>
            </p:cNvPr>
            <p:cNvSpPr/>
            <p:nvPr/>
          </p:nvSpPr>
          <p:spPr>
            <a:xfrm>
              <a:off x="4799867" y="1217001"/>
              <a:ext cx="797169" cy="85578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AA5E8798-4747-3DA6-C5F0-4B0AAFEE6282}"/>
                </a:ext>
              </a:extLst>
            </p:cNvPr>
            <p:cNvSpPr/>
            <p:nvPr/>
          </p:nvSpPr>
          <p:spPr>
            <a:xfrm>
              <a:off x="4015886" y="1920385"/>
              <a:ext cx="797169" cy="85578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6" name="Tekstfelt 15">
            <a:extLst>
              <a:ext uri="{FF2B5EF4-FFF2-40B4-BE49-F238E27FC236}">
                <a16:creationId xmlns:a16="http://schemas.microsoft.com/office/drawing/2014/main" id="{1184DFA2-F8A3-F50F-D1B9-AC016F7BF763}"/>
              </a:ext>
            </a:extLst>
          </p:cNvPr>
          <p:cNvSpPr txBox="1"/>
          <p:nvPr/>
        </p:nvSpPr>
        <p:spPr>
          <a:xfrm>
            <a:off x="6602410" y="3536841"/>
            <a:ext cx="5354131" cy="32501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u="sng" err="1">
                <a:latin typeface="Arial"/>
                <a:cs typeface="Arial"/>
              </a:rPr>
              <a:t>Væsentligeste</a:t>
            </a:r>
            <a:r>
              <a:rPr lang="da-DK" sz="1600" u="sng">
                <a:latin typeface="Arial"/>
                <a:cs typeface="Arial"/>
              </a:rPr>
              <a:t> udfordringer i </a:t>
            </a:r>
            <a:r>
              <a:rPr lang="da-DK" sz="1600" u="sng" err="1">
                <a:latin typeface="Arial"/>
                <a:cs typeface="Arial"/>
              </a:rPr>
              <a:t>ordreflow</a:t>
            </a:r>
            <a:r>
              <a:rPr lang="da-DK" sz="1600" u="sng">
                <a:latin typeface="Arial"/>
                <a:cs typeface="Arial"/>
              </a:rPr>
              <a:t>:</a:t>
            </a:r>
          </a:p>
          <a:p>
            <a:pPr marL="228600" indent="-228600">
              <a:spcBef>
                <a:spcPct val="20000"/>
              </a:spcBef>
              <a:buFont typeface="Arial,Sans-Serif"/>
              <a:buChar char="•"/>
            </a:pPr>
            <a:r>
              <a:rPr lang="da-DK" sz="1400">
                <a:latin typeface="Arial"/>
                <a:cs typeface="Arial"/>
              </a:rPr>
              <a:t>Stamdata </a:t>
            </a:r>
            <a:r>
              <a:rPr lang="da-DK" sz="1400">
                <a:latin typeface="Arial"/>
                <a:cs typeface="Arial"/>
                <a:sym typeface="Wingdings"/>
              </a:rPr>
              <a:t>à</a:t>
            </a:r>
            <a:r>
              <a:rPr lang="da-DK" sz="1400">
                <a:latin typeface="Arial"/>
                <a:cs typeface="Arial"/>
              </a:rPr>
              <a:t> eks. BOD har figureret på titlen</a:t>
            </a:r>
          </a:p>
          <a:p>
            <a:pPr marL="228600" indent="-228600">
              <a:spcBef>
                <a:spcPct val="20000"/>
              </a:spcBef>
              <a:buFont typeface="Arial,Sans-Serif"/>
              <a:buChar char="•"/>
            </a:pPr>
            <a:r>
              <a:rPr lang="da-DK" sz="1400">
                <a:latin typeface="Arial"/>
                <a:cs typeface="Arial"/>
              </a:rPr>
              <a:t>Varebeholdninger </a:t>
            </a:r>
            <a:endParaRPr lang="da-DK" sz="1400">
              <a:latin typeface="Nunito Sans"/>
              <a:cs typeface="Arial"/>
            </a:endParaRPr>
          </a:p>
          <a:p>
            <a:pPr marL="685800" lvl="1" indent="-228600">
              <a:spcBef>
                <a:spcPct val="20000"/>
              </a:spcBef>
              <a:buFont typeface="Courier New"/>
              <a:buChar char="o"/>
            </a:pPr>
            <a:r>
              <a:rPr lang="da-DK" sz="1200">
                <a:latin typeface="Arial"/>
                <a:cs typeface="Arial"/>
              </a:rPr>
              <a:t>Afstemninger</a:t>
            </a:r>
            <a:endParaRPr lang="da-DK" sz="1200">
              <a:latin typeface="Nunito Sans"/>
              <a:cs typeface="Arial"/>
            </a:endParaRPr>
          </a:p>
          <a:p>
            <a:pPr marL="685800" lvl="1" indent="-228600">
              <a:spcBef>
                <a:spcPct val="20000"/>
              </a:spcBef>
              <a:buFont typeface="Courier New"/>
              <a:buChar char="o"/>
            </a:pPr>
            <a:r>
              <a:rPr lang="da-DK" sz="1200">
                <a:latin typeface="Arial"/>
                <a:cs typeface="Arial"/>
              </a:rPr>
              <a:t>Ejer</a:t>
            </a:r>
          </a:p>
          <a:p>
            <a:pPr marL="685800" lvl="1" indent="-228600">
              <a:spcBef>
                <a:spcPct val="20000"/>
              </a:spcBef>
              <a:buFont typeface="Courier New"/>
              <a:buChar char="o"/>
            </a:pPr>
            <a:r>
              <a:rPr lang="da-DK" sz="1200">
                <a:latin typeface="Arial"/>
                <a:cs typeface="Arial"/>
              </a:rPr>
              <a:t>Fejl i migrering</a:t>
            </a:r>
          </a:p>
          <a:p>
            <a:pPr marL="228600" indent="-228600">
              <a:spcBef>
                <a:spcPct val="20000"/>
              </a:spcBef>
              <a:buFont typeface="Arial,Sans-Serif"/>
              <a:buChar char="•"/>
            </a:pPr>
            <a:r>
              <a:rPr lang="da-DK" sz="1400">
                <a:latin typeface="Arial"/>
                <a:cs typeface="Arial"/>
              </a:rPr>
              <a:t>Flytteordrer generelt</a:t>
            </a:r>
          </a:p>
          <a:p>
            <a:pPr marL="685800" lvl="1" indent="-228600">
              <a:spcBef>
                <a:spcPct val="20000"/>
              </a:spcBef>
              <a:buFont typeface="Courier New"/>
              <a:buChar char="o"/>
            </a:pPr>
            <a:r>
              <a:rPr lang="da-DK" sz="1200" err="1">
                <a:latin typeface="Arial"/>
                <a:cs typeface="Arial"/>
              </a:rPr>
              <a:t>Diff</a:t>
            </a:r>
            <a:r>
              <a:rPr lang="da-DK" sz="1200">
                <a:latin typeface="Arial"/>
                <a:cs typeface="Arial"/>
              </a:rPr>
              <a:t>. mellem kendte titler i Køge og Haslev. </a:t>
            </a:r>
          </a:p>
          <a:p>
            <a:pPr marL="228600" indent="-228600">
              <a:spcBef>
                <a:spcPct val="20000"/>
              </a:spcBef>
              <a:buFont typeface="Arial,Sans-Serif"/>
              <a:buChar char="•"/>
            </a:pPr>
            <a:r>
              <a:rPr lang="da-DK" sz="1400">
                <a:latin typeface="Arial"/>
                <a:cs typeface="Arial"/>
              </a:rPr>
              <a:t>Fremmed-titler</a:t>
            </a:r>
          </a:p>
          <a:p>
            <a:pPr marL="228600" indent="-228600">
              <a:spcBef>
                <a:spcPct val="20000"/>
              </a:spcBef>
              <a:buFont typeface="Arial,Sans-Serif"/>
              <a:buChar char="•"/>
            </a:pPr>
            <a:r>
              <a:rPr lang="da-DK" sz="1400">
                <a:latin typeface="Arial"/>
                <a:cs typeface="Arial"/>
              </a:rPr>
              <a:t>Annulleringer på internetordrer </a:t>
            </a:r>
            <a:r>
              <a:rPr lang="da-DK" sz="1400">
                <a:latin typeface="Arial"/>
                <a:cs typeface="Arial"/>
                <a:sym typeface="Wingdings"/>
              </a:rPr>
              <a:t>à</a:t>
            </a:r>
            <a:r>
              <a:rPr lang="da-DK" sz="1400">
                <a:latin typeface="Arial"/>
                <a:cs typeface="Arial"/>
              </a:rPr>
              <a:t> afslutning/melding til kunden </a:t>
            </a:r>
          </a:p>
          <a:p>
            <a:pPr marL="228600" indent="-228600">
              <a:spcBef>
                <a:spcPct val="20000"/>
              </a:spcBef>
              <a:buFont typeface="Arial,Sans-Serif"/>
              <a:buChar char="•"/>
            </a:pPr>
            <a:r>
              <a:rPr lang="da-DK" sz="1400">
                <a:latin typeface="Arial"/>
                <a:cs typeface="Arial"/>
              </a:rPr>
              <a:t>EDI </a:t>
            </a:r>
            <a:r>
              <a:rPr lang="da-DK" sz="1400">
                <a:latin typeface="Arial"/>
                <a:cs typeface="Arial"/>
                <a:sym typeface="Wingdings"/>
              </a:rPr>
              <a:t>à</a:t>
            </a:r>
            <a:r>
              <a:rPr lang="da-DK" sz="1400">
                <a:latin typeface="Arial"/>
                <a:cs typeface="Arial"/>
              </a:rPr>
              <a:t> store udfordringer med at få sat EDI op med de korrekte data. </a:t>
            </a:r>
          </a:p>
          <a:p>
            <a:pPr marL="228600" indent="-228600">
              <a:spcBef>
                <a:spcPct val="20000"/>
              </a:spcBef>
              <a:buFont typeface="Arial,Sans-Serif"/>
              <a:buChar char="•"/>
            </a:pPr>
            <a:r>
              <a:rPr lang="da-DK" sz="1400">
                <a:latin typeface="Arial"/>
                <a:cs typeface="Arial"/>
              </a:rPr>
              <a:t>Hastighed i afvikling af div. Batchjob</a:t>
            </a:r>
          </a:p>
        </p:txBody>
      </p:sp>
    </p:spTree>
    <p:extLst>
      <p:ext uri="{BB962C8B-B14F-4D97-AF65-F5344CB8AC3E}">
        <p14:creationId xmlns:p14="http://schemas.microsoft.com/office/powerpoint/2010/main" val="229394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681B2CC3-CC66-9317-945C-089213DC8D7C}"/>
              </a:ext>
            </a:extLst>
          </p:cNvPr>
          <p:cNvSpPr txBox="1"/>
          <p:nvPr/>
        </p:nvSpPr>
        <p:spPr>
          <a:xfrm>
            <a:off x="98913" y="403450"/>
            <a:ext cx="1897036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2400" err="1">
                <a:solidFill>
                  <a:schemeClr val="bg1"/>
                </a:solidFill>
              </a:rPr>
              <a:t>Ordreflow</a:t>
            </a:r>
            <a:endParaRPr lang="da-DK" sz="2400">
              <a:solidFill>
                <a:schemeClr val="bg1"/>
              </a:solidFill>
            </a:endParaRPr>
          </a:p>
          <a:p>
            <a:pPr algn="ctr"/>
            <a:r>
              <a:rPr lang="da-DK" sz="240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da-DK" sz="2400">
                <a:solidFill>
                  <a:schemeClr val="bg1"/>
                </a:solidFill>
              </a:rPr>
              <a:t>Transparens</a:t>
            </a:r>
          </a:p>
          <a:p>
            <a:r>
              <a:rPr lang="da-DK" sz="2800"/>
              <a:t>  </a:t>
            </a:r>
            <a:endParaRPr lang="da-DK"/>
          </a:p>
        </p:txBody>
      </p:sp>
      <p:pic>
        <p:nvPicPr>
          <p:cNvPr id="3" name="Billede 2" descr="Et billede, der indeholder tekst, skærmbillede, software, nummer/tal&#10;&#10;Beskrivelsen er genereret automatisk">
            <a:extLst>
              <a:ext uri="{FF2B5EF4-FFF2-40B4-BE49-F238E27FC236}">
                <a16:creationId xmlns:a16="http://schemas.microsoft.com/office/drawing/2014/main" id="{6BE7316E-80B4-60A0-439A-F192650EF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169" y="1031630"/>
            <a:ext cx="2573951" cy="1512278"/>
          </a:xfrm>
          <a:prstGeom prst="rect">
            <a:avLst/>
          </a:prstGeom>
        </p:spPr>
      </p:pic>
      <p:pic>
        <p:nvPicPr>
          <p:cNvPr id="4" name="Billede 3" descr="Et billede, der indeholder tekst, software, nummer/tal, Computerikon&#10;&#10;Beskrivelsen er genereret automatisk">
            <a:extLst>
              <a:ext uri="{FF2B5EF4-FFF2-40B4-BE49-F238E27FC236}">
                <a16:creationId xmlns:a16="http://schemas.microsoft.com/office/drawing/2014/main" id="{480829C6-3B83-95B2-A1D7-B68555E7B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159" y="2835151"/>
            <a:ext cx="2655278" cy="1847119"/>
          </a:xfrm>
          <a:prstGeom prst="rect">
            <a:avLst/>
          </a:prstGeom>
        </p:spPr>
      </p:pic>
      <p:sp>
        <p:nvSpPr>
          <p:cNvPr id="5" name="Pil: bøjet opad 4">
            <a:extLst>
              <a:ext uri="{FF2B5EF4-FFF2-40B4-BE49-F238E27FC236}">
                <a16:creationId xmlns:a16="http://schemas.microsoft.com/office/drawing/2014/main" id="{F67391A2-D136-A7F4-8C18-178C5C38C8FB}"/>
              </a:ext>
            </a:extLst>
          </p:cNvPr>
          <p:cNvSpPr/>
          <p:nvPr/>
        </p:nvSpPr>
        <p:spPr>
          <a:xfrm rot="5400000">
            <a:off x="3022121" y="3184132"/>
            <a:ext cx="454739" cy="387155"/>
          </a:xfrm>
          <a:prstGeom prst="bentUp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Et billede, der indeholder tekst, skærmbillede, Font/skrifttype&#10;&#10;Beskrivelsen er genereret automatisk">
            <a:extLst>
              <a:ext uri="{FF2B5EF4-FFF2-40B4-BE49-F238E27FC236}">
                <a16:creationId xmlns:a16="http://schemas.microsoft.com/office/drawing/2014/main" id="{0DF19C4E-A3E0-D9CB-42F3-0996DD30E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968" y="835269"/>
            <a:ext cx="2940295" cy="1172308"/>
          </a:xfrm>
          <a:prstGeom prst="rect">
            <a:avLst/>
          </a:prstGeom>
        </p:spPr>
      </p:pic>
      <p:pic>
        <p:nvPicPr>
          <p:cNvPr id="7" name="Billede 6" descr="Et billede, der indeholder tekst, skærmbillede, Font/skrifttype, nummer/tal&#10;&#10;Beskrivelsen er genereret automatisk">
            <a:extLst>
              <a:ext uri="{FF2B5EF4-FFF2-40B4-BE49-F238E27FC236}">
                <a16:creationId xmlns:a16="http://schemas.microsoft.com/office/drawing/2014/main" id="{26B97DF5-ED07-570E-27C5-20A7DE537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6900" y="2110154"/>
            <a:ext cx="2949085" cy="1267557"/>
          </a:xfrm>
          <a:prstGeom prst="rect">
            <a:avLst/>
          </a:prstGeom>
        </p:spPr>
      </p:pic>
      <p:pic>
        <p:nvPicPr>
          <p:cNvPr id="8" name="Billede 7" descr="Et billede, der indeholder tekst, skærmbillede, Font/skrifttype, nummer/tal&#10;&#10;Beskrivelsen er genereret automatisk">
            <a:extLst>
              <a:ext uri="{FF2B5EF4-FFF2-40B4-BE49-F238E27FC236}">
                <a16:creationId xmlns:a16="http://schemas.microsoft.com/office/drawing/2014/main" id="{4DA2E3D2-E8D2-23F0-5BEB-AA7BCDB6D7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8364" y="3466000"/>
            <a:ext cx="2946156" cy="1222864"/>
          </a:xfrm>
          <a:prstGeom prst="rect">
            <a:avLst/>
          </a:prstGeom>
        </p:spPr>
      </p:pic>
      <p:sp>
        <p:nvSpPr>
          <p:cNvPr id="9" name="Venstre klammeparentes 8">
            <a:extLst>
              <a:ext uri="{FF2B5EF4-FFF2-40B4-BE49-F238E27FC236}">
                <a16:creationId xmlns:a16="http://schemas.microsoft.com/office/drawing/2014/main" id="{778DEFB1-857E-EB27-3B71-FF56818FA08A}"/>
              </a:ext>
            </a:extLst>
          </p:cNvPr>
          <p:cNvSpPr/>
          <p:nvPr/>
        </p:nvSpPr>
        <p:spPr>
          <a:xfrm>
            <a:off x="7912286" y="843329"/>
            <a:ext cx="258025" cy="385249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il: højre 9">
            <a:extLst>
              <a:ext uri="{FF2B5EF4-FFF2-40B4-BE49-F238E27FC236}">
                <a16:creationId xmlns:a16="http://schemas.microsoft.com/office/drawing/2014/main" id="{1B1B4CFD-5D93-73C3-2C28-D6E394DDF91B}"/>
              </a:ext>
            </a:extLst>
          </p:cNvPr>
          <p:cNvSpPr/>
          <p:nvPr/>
        </p:nvSpPr>
        <p:spPr>
          <a:xfrm>
            <a:off x="6713162" y="3443125"/>
            <a:ext cx="978407" cy="235517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D9BB657-E357-CDD6-C6FC-7563EE907063}"/>
              </a:ext>
            </a:extLst>
          </p:cNvPr>
          <p:cNvSpPr txBox="1"/>
          <p:nvPr/>
        </p:nvSpPr>
        <p:spPr>
          <a:xfrm>
            <a:off x="2508014" y="5113084"/>
            <a:ext cx="8665386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57300" indent="-1257300"/>
            <a:r>
              <a:rPr lang="da-DK" sz="1400"/>
              <a:t>Behandles:  Dækker alle ordrer som er optaget i vores system. Det gælder også ordrer med titler der ikke er frigivet. Ordrer der mangler varebeholdninger og ordrer der afventer en supplering.</a:t>
            </a:r>
            <a:br>
              <a:rPr lang="da-DK" sz="1400"/>
            </a:br>
            <a:r>
              <a:rPr lang="da-DK" sz="1400"/>
              <a:t>Udvikling: --&gt; Oplysning om der er varebeholdning eller ej.</a:t>
            </a:r>
            <a:endParaRPr lang="da-DK"/>
          </a:p>
          <a:p>
            <a:pPr marL="1257300" indent="-1257300"/>
            <a:endParaRPr lang="da-DK" sz="1400"/>
          </a:p>
          <a:p>
            <a:pPr marL="1257300" indent="-1257300"/>
            <a:r>
              <a:rPr lang="da-DK" sz="1400"/>
              <a:t>Leveret/</a:t>
            </a:r>
            <a:r>
              <a:rPr lang="da-DK" sz="1400" err="1"/>
              <a:t>fakt</a:t>
            </a:r>
            <a:r>
              <a:rPr lang="da-DK" sz="1400"/>
              <a:t>.:</a:t>
            </a:r>
            <a:r>
              <a:rPr lang="da-DK"/>
              <a:t> </a:t>
            </a:r>
            <a:r>
              <a:rPr lang="da-DK" sz="1400"/>
              <a:t>Dette betyder at ordren er afsluttet og afsendt fra DBK. </a:t>
            </a:r>
          </a:p>
          <a:p>
            <a:pPr marL="1257300" indent="-1257300"/>
            <a:endParaRPr lang="da-DK" sz="1400"/>
          </a:p>
          <a:p>
            <a:pPr marL="1257300" indent="-1257300"/>
            <a:r>
              <a:rPr lang="da-DK" sz="1400"/>
              <a:t>Annulleret:  Ordren er annulleret.   </a:t>
            </a:r>
          </a:p>
        </p:txBody>
      </p:sp>
    </p:spTree>
    <p:extLst>
      <p:ext uri="{BB962C8B-B14F-4D97-AF65-F5344CB8AC3E}">
        <p14:creationId xmlns:p14="http://schemas.microsoft.com/office/powerpoint/2010/main" val="396138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9ED24DD-69A9-E271-51E2-EC30BB4A8A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86997" y="1303505"/>
            <a:ext cx="9212177" cy="53599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1700" b="1"/>
              <a:t>Løst: </a:t>
            </a:r>
            <a:br>
              <a:rPr lang="da-DK" sz="1700"/>
            </a:br>
            <a:endParaRPr lang="da-DK" sz="1700"/>
          </a:p>
          <a:p>
            <a:pPr>
              <a:buFont typeface="Arial" panose="020B0604020202020204" pitchFamily="34" charset="0"/>
              <a:buChar char="•"/>
            </a:pPr>
            <a:r>
              <a:rPr lang="da-DK" sz="1700"/>
              <a:t>Manglende faktura på Mit DBK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700"/>
              <a:t>Ekspedering af POD titler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700"/>
              <a:t>Ordrestatus på Mit DBK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700"/>
              <a:t>Login problemer på Mit DBK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700"/>
              <a:t>Genindfører procentrabat på faktura </a:t>
            </a:r>
          </a:p>
          <a:p>
            <a:pPr marL="0" indent="0">
              <a:buNone/>
            </a:pPr>
            <a:endParaRPr lang="da-DK" sz="1700"/>
          </a:p>
          <a:p>
            <a:pPr marL="0" indent="0">
              <a:buNone/>
            </a:pPr>
            <a:r>
              <a:rPr lang="da-DK" sz="1700" b="1"/>
              <a:t>Mangler at blive løst</a:t>
            </a:r>
            <a:br>
              <a:rPr lang="da-DK" sz="1700"/>
            </a:br>
            <a:endParaRPr lang="da-DK" sz="1700"/>
          </a:p>
          <a:p>
            <a:pPr>
              <a:buFont typeface="Arial" panose="020B0604020202020204" pitchFamily="34" charset="0"/>
              <a:buChar char="•"/>
            </a:pPr>
            <a:r>
              <a:rPr lang="da-DK" sz="1700"/>
              <a:t>EDI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700"/>
              <a:t>Udsendelse af blanke faktura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700"/>
              <a:t>Ekspedering af titler med forskellige ISBN og EAN numre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700"/>
              <a:t>Titler fanget i mellemlaget 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700"/>
          </a:p>
          <a:p>
            <a:pPr marL="0" indent="0">
              <a:buNone/>
            </a:pPr>
            <a:r>
              <a:rPr lang="da-DK" sz="1700" b="1"/>
              <a:t>Udvikling </a:t>
            </a:r>
            <a:br>
              <a:rPr lang="da-DK" sz="1700" b="1"/>
            </a:br>
            <a:endParaRPr lang="da-DK" sz="1700" b="1"/>
          </a:p>
          <a:p>
            <a:r>
              <a:rPr lang="da-DK" sz="1700"/>
              <a:t>At genindføre udgivelsesdato på følgesedlen og faktura. </a:t>
            </a:r>
          </a:p>
          <a:p>
            <a:r>
              <a:rPr lang="da-DK" sz="1700"/>
              <a:t>Genindføre kundereference på linjeniveau på følgeseddel</a:t>
            </a:r>
          </a:p>
          <a:p>
            <a:r>
              <a:rPr lang="da-DK" sz="1700"/>
              <a:t>Mulighed for at udskrive flere fakturaer på en gang, samt se hvilke der er udskrevet</a:t>
            </a:r>
            <a:br>
              <a:rPr lang="da-DK" sz="2200"/>
            </a:br>
            <a:endParaRPr lang="da-DK" sz="2200"/>
          </a:p>
          <a:p>
            <a:pPr>
              <a:buFont typeface="Arial" panose="020B0604020202020204" pitchFamily="34" charset="0"/>
              <a:buChar char="•"/>
            </a:pPr>
            <a:endParaRPr lang="da-DK" sz="2200"/>
          </a:p>
          <a:p>
            <a:pPr marL="0" indent="0" algn="ctr">
              <a:buNone/>
            </a:pPr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7A5CAE5-6BE6-1C70-22CE-CBEE80733001}"/>
              </a:ext>
            </a:extLst>
          </p:cNvPr>
          <p:cNvSpPr txBox="1"/>
          <p:nvPr/>
        </p:nvSpPr>
        <p:spPr>
          <a:xfrm>
            <a:off x="4243692" y="423313"/>
            <a:ext cx="6094378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a-DK" sz="2000" b="1"/>
              <a:t>Hvad har vi løst og hvad mangler vi at løse?</a:t>
            </a:r>
          </a:p>
        </p:txBody>
      </p:sp>
    </p:spTree>
    <p:extLst>
      <p:ext uri="{BB962C8B-B14F-4D97-AF65-F5344CB8AC3E}">
        <p14:creationId xmlns:p14="http://schemas.microsoft.com/office/powerpoint/2010/main" val="4954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CC89D13-A1DF-3575-8087-7F96BACCB1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5850"/>
              <a:t>Udeståender</a:t>
            </a:r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03D26B00-0576-5769-A363-33B14A4A64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17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0775964-7069-5E2D-61BD-2EEDA8C6F5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5884" y="2047151"/>
            <a:ext cx="4358051" cy="3748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1600" b="1" dirty="0"/>
              <a:t>Fakturaer</a:t>
            </a:r>
          </a:p>
          <a:p>
            <a:r>
              <a:rPr lang="da-DK" sz="1600" dirty="0"/>
              <a:t>Rabat i % er genindført</a:t>
            </a:r>
          </a:p>
          <a:p>
            <a:r>
              <a:rPr lang="da-DK" sz="1600" dirty="0"/>
              <a:t>Mulighed for udprintning af flere på en gang undersøges</a:t>
            </a:r>
          </a:p>
          <a:p>
            <a:r>
              <a:rPr lang="da-DK" sz="1600" dirty="0"/>
              <a:t>Mulighed for angivelse af seneste udskrift undersøges</a:t>
            </a:r>
          </a:p>
          <a:p>
            <a:endParaRPr lang="da-DK" sz="1600" dirty="0"/>
          </a:p>
          <a:p>
            <a:pPr marL="0" indent="0">
              <a:buNone/>
            </a:pPr>
            <a:r>
              <a:rPr lang="da-DK" sz="1600" b="1" dirty="0">
                <a:latin typeface="Nunito Sans"/>
              </a:rPr>
              <a:t>Følgesedler</a:t>
            </a:r>
          </a:p>
          <a:p>
            <a:pPr marL="456565" indent="-456565"/>
            <a:r>
              <a:rPr lang="da-DK" sz="1600" dirty="0">
                <a:latin typeface="Nunito Sans"/>
              </a:rPr>
              <a:t>Genindførsel af referencer på ordrelinjer undersøges</a:t>
            </a:r>
          </a:p>
          <a:p>
            <a:pPr marL="456565" indent="-456565"/>
            <a:r>
              <a:rPr lang="da-DK" sz="1600" dirty="0">
                <a:latin typeface="Nunito Sans"/>
              </a:rPr>
              <a:t>Genindførsel af udgivelsesdato på ordrelinjer undersøges</a:t>
            </a:r>
          </a:p>
          <a:p>
            <a:pPr marL="456565" indent="-456565"/>
            <a:r>
              <a:rPr lang="da-DK" sz="1600" dirty="0">
                <a:latin typeface="Nunito Sans"/>
              </a:rPr>
              <a:t>Restordre </a:t>
            </a:r>
            <a:endParaRPr lang="da-DK" sz="1600" dirty="0"/>
          </a:p>
          <a:p>
            <a:pPr marL="456565" indent="-456565"/>
            <a:r>
              <a:rPr lang="da-DK" sz="1600" dirty="0">
                <a:latin typeface="Nunito Sans"/>
              </a:rPr>
              <a:t>Titler i alfabetisk orden </a:t>
            </a:r>
            <a:endParaRPr lang="da-DK" sz="1600" dirty="0"/>
          </a:p>
          <a:p>
            <a:pPr marL="0" indent="0">
              <a:buNone/>
            </a:pPr>
            <a:endParaRPr lang="da-DK" sz="1600" dirty="0"/>
          </a:p>
          <a:p>
            <a:endParaRPr lang="da-DK" sz="16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EA19E8-E4FE-5867-506E-4BEC27B20A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Fakturaer / Følgesedler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BE0B040-79E0-F327-B01C-8541AA7C79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C01FF43-8F11-9DB6-8EB5-3F7C94551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485" y="2101543"/>
            <a:ext cx="6053294" cy="4466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944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53812DD-6A2F-16E8-671F-6E11C95E3C5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5884" y="2047151"/>
            <a:ext cx="10150045" cy="3748088"/>
          </a:xfrm>
        </p:spPr>
        <p:txBody>
          <a:bodyPr/>
          <a:lstStyle/>
          <a:p>
            <a:r>
              <a:rPr lang="da-DK" dirty="0"/>
              <a:t>Behandlingen er p.t. forsinket, ekstra ressourcer er indsat</a:t>
            </a:r>
          </a:p>
          <a:p>
            <a:endParaRPr lang="da-DK" dirty="0"/>
          </a:p>
          <a:p>
            <a:r>
              <a:rPr lang="da-DK" dirty="0"/>
              <a:t>Der ankommer retur uden at være anmeldt, og uden følgesedler. =&gt; Det kommer nederst i bunken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0896720-54D4-45FB-DA7B-A13B47279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9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48DABB3-77AE-C145-896C-4B1BBCE469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Retur</a:t>
            </a:r>
          </a:p>
        </p:txBody>
      </p:sp>
    </p:spTree>
    <p:extLst>
      <p:ext uri="{BB962C8B-B14F-4D97-AF65-F5344CB8AC3E}">
        <p14:creationId xmlns:p14="http://schemas.microsoft.com/office/powerpoint/2010/main" val="76505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Kontortema">
  <a:themeElements>
    <a:clrScheme name="DBK Farveskema">
      <a:dk1>
        <a:srgbClr val="2E5C65"/>
      </a:dk1>
      <a:lt1>
        <a:srgbClr val="FFFFFF"/>
      </a:lt1>
      <a:dk2>
        <a:srgbClr val="040D3B"/>
      </a:dk2>
      <a:lt2>
        <a:srgbClr val="F3F5F8"/>
      </a:lt2>
      <a:accent1>
        <a:srgbClr val="C5EDDB"/>
      </a:accent1>
      <a:accent2>
        <a:srgbClr val="A8E4C9"/>
      </a:accent2>
      <a:accent3>
        <a:srgbClr val="8BDBB7"/>
      </a:accent3>
      <a:accent4>
        <a:srgbClr val="6ED2A5"/>
      </a:accent4>
      <a:accent5>
        <a:srgbClr val="44837B"/>
      </a:accent5>
      <a:accent6>
        <a:srgbClr val="2E5C65"/>
      </a:accent6>
      <a:hlink>
        <a:srgbClr val="9999FE"/>
      </a:hlink>
      <a:folHlink>
        <a:srgbClr val="6565FF"/>
      </a:folHlink>
    </a:clrScheme>
    <a:fontScheme name="Brugerdefineret 1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æsentation1" id="{B5EF1FF9-2A38-4155-88C6-07313925D22B}" vid="{E561522E-CA96-445D-810D-51D8ABD877C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F5BF0C9DA0A0469BCE546605F2E3E5" ma:contentTypeVersion="6" ma:contentTypeDescription="Create a new document." ma:contentTypeScope="" ma:versionID="d2536b6834f8f80fa958bd5f6b9505e1">
  <xsd:schema xmlns:xsd="http://www.w3.org/2001/XMLSchema" xmlns:xs="http://www.w3.org/2001/XMLSchema" xmlns:p="http://schemas.microsoft.com/office/2006/metadata/properties" xmlns:ns2="5baf759a-cb45-44f3-aac5-4c6cf70d5503" xmlns:ns3="77787967-b23d-4704-b53e-d4b0491d3a28" targetNamespace="http://schemas.microsoft.com/office/2006/metadata/properties" ma:root="true" ma:fieldsID="dfdb0bdd4dc38a9bfd34cda58a64cf35" ns2:_="" ns3:_="">
    <xsd:import namespace="5baf759a-cb45-44f3-aac5-4c6cf70d5503"/>
    <xsd:import namespace="77787967-b23d-4704-b53e-d4b0491d3a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af759a-cb45-44f3-aac5-4c6cf70d55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787967-b23d-4704-b53e-d4b0491d3a2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7787967-b23d-4704-b53e-d4b0491d3a28">
      <UserInfo>
        <DisplayName>Sofie Løndal Dyrlund</DisplayName>
        <AccountId>58</AccountId>
        <AccountType/>
      </UserInfo>
      <UserInfo>
        <DisplayName>Janus Mark Erwolter</DisplayName>
        <AccountId>93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8CBF37B-4870-495A-9192-8087E5D4F25A}">
  <ds:schemaRefs>
    <ds:schemaRef ds:uri="5baf759a-cb45-44f3-aac5-4c6cf70d5503"/>
    <ds:schemaRef ds:uri="77787967-b23d-4704-b53e-d4b0491d3a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0C27C7C-BB83-419F-B8F5-375D13C6F2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BF8C85-01EE-465D-BFCD-E72479B1CE41}">
  <ds:schemaRefs>
    <ds:schemaRef ds:uri="5baf759a-cb45-44f3-aac5-4c6cf70d5503"/>
    <ds:schemaRef ds:uri="http://www.w3.org/XML/1998/namespace"/>
    <ds:schemaRef ds:uri="77787967-b23d-4704-b53e-d4b0491d3a28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650</Words>
  <Application>Microsoft Office PowerPoint</Application>
  <PresentationFormat>Widescreen</PresentationFormat>
  <Paragraphs>148</Paragraphs>
  <Slides>21</Slides>
  <Notes>6</Notes>
  <HiddenSlides>2</HiddenSlides>
  <MMClips>0</MMClips>
  <ScaleCrop>false</ScaleCrop>
  <HeadingPairs>
    <vt:vector size="8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0</vt:i4>
      </vt:variant>
      <vt:variant>
        <vt:lpstr>Slidetitler</vt:lpstr>
      </vt:variant>
      <vt:variant>
        <vt:i4>21</vt:i4>
      </vt:variant>
    </vt:vector>
  </HeadingPairs>
  <TitlesOfParts>
    <vt:vector size="28" baseType="lpstr">
      <vt:lpstr>-apple-system</vt:lpstr>
      <vt:lpstr>Arial</vt:lpstr>
      <vt:lpstr>Arial,Sans-Serif</vt:lpstr>
      <vt:lpstr>Calibri</vt:lpstr>
      <vt:lpstr>Courier New</vt:lpstr>
      <vt:lpstr>Nunito Sans</vt:lpstr>
      <vt:lpstr>2_Kontortema</vt:lpstr>
      <vt:lpstr>Fonden DBK 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Udeståender</vt:lpstr>
      <vt:lpstr>Fakturaer / Følgesedler</vt:lpstr>
      <vt:lpstr>Retur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Information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</dc:title>
  <dc:creator>Jørgen Nicolaisen</dc:creator>
  <cp:lastModifiedBy>Sofie Løndal Dyrlund</cp:lastModifiedBy>
  <cp:revision>5</cp:revision>
  <cp:lastPrinted>2023-01-26T07:11:40Z</cp:lastPrinted>
  <dcterms:created xsi:type="dcterms:W3CDTF">2023-01-12T12:46:21Z</dcterms:created>
  <dcterms:modified xsi:type="dcterms:W3CDTF">2024-06-07T08:18:57Z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0x0101007BF5BF0C9DA0A0469BCE546605F2E3E5</vt:lpwstr>
  </property>
  <property fmtid="{D5CDD505-2E9C-101B-9397-08002B2CF9AE}" pid="3" name="MediaServiceImageTags">
    <vt:lpwstr/>
  </property>
</Properties>
</file>